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2"/>
  </p:notesMasterIdLst>
  <p:sldIdLst>
    <p:sldId id="256" r:id="rId2"/>
    <p:sldId id="336" r:id="rId3"/>
    <p:sldId id="337" r:id="rId4"/>
    <p:sldId id="352" r:id="rId5"/>
    <p:sldId id="353"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35"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0000"/>
    <a:srgbClr val="FF3399"/>
    <a:srgbClr val="D5E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3" autoAdjust="0"/>
    <p:restoredTop sz="94576" autoAdjust="0"/>
  </p:normalViewPr>
  <p:slideViewPr>
    <p:cSldViewPr>
      <p:cViewPr varScale="1">
        <p:scale>
          <a:sx n="73" d="100"/>
          <a:sy n="73" d="100"/>
        </p:scale>
        <p:origin x="-11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4.7222222222222283E-2"/>
          <c:y val="5.0925925925925951E-2"/>
          <c:w val="0.93888888888888933"/>
          <c:h val="0.89814814814814881"/>
        </c:manualLayout>
      </c:layout>
      <c:scatterChart>
        <c:scatterStyle val="lineMarker"/>
        <c:ser>
          <c:idx val="0"/>
          <c:order val="0"/>
          <c:tx>
            <c:strRef>
              <c:f>Sheet1!$E$7</c:f>
              <c:strCache>
                <c:ptCount val="1"/>
              </c:strCache>
            </c:strRef>
          </c:tx>
          <c:spPr>
            <a:ln w="28575">
              <a:noFill/>
            </a:ln>
          </c:spPr>
          <c:xVal>
            <c:numRef>
              <c:f>Sheet1!$D$8:$D$28</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Sheet1!$E$8:$E$28</c:f>
              <c:numCache>
                <c:formatCode>General</c:formatCode>
                <c:ptCount val="21"/>
              </c:numCache>
            </c:numRef>
          </c:yVal>
        </c:ser>
        <c:ser>
          <c:idx val="1"/>
          <c:order val="1"/>
          <c:tx>
            <c:strRef>
              <c:f>Sheet1!$F$7</c:f>
              <c:strCache>
                <c:ptCount val="1"/>
                <c:pt idx="0">
                  <c:v>P</c:v>
                </c:pt>
              </c:strCache>
            </c:strRef>
          </c:tx>
          <c:spPr>
            <a:ln w="28575">
              <a:noFill/>
            </a:ln>
          </c:spPr>
          <c:xVal>
            <c:numRef>
              <c:f>Sheet1!$D$8:$D$28</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Sheet1!$F$8:$F$28</c:f>
              <c:numCache>
                <c:formatCode>General</c:formatCode>
                <c:ptCount val="21"/>
                <c:pt idx="0">
                  <c:v>3.1712119389339997E-3</c:v>
                </c:pt>
                <c:pt idx="1">
                  <c:v>2.114141292622668E-2</c:v>
                </c:pt>
                <c:pt idx="2">
                  <c:v>6.6947807599717635E-2</c:v>
                </c:pt>
                <c:pt idx="3">
                  <c:v>0.13389561519943541</c:v>
                </c:pt>
                <c:pt idx="4">
                  <c:v>0.18968545486586696</c:v>
                </c:pt>
                <c:pt idx="5">
                  <c:v>0.20233115185692468</c:v>
                </c:pt>
                <c:pt idx="6">
                  <c:v>0.16860929321410392</c:v>
                </c:pt>
                <c:pt idx="7">
                  <c:v>0.11240619547606931</c:v>
                </c:pt>
                <c:pt idx="8">
                  <c:v>6.088668921620425E-2</c:v>
                </c:pt>
                <c:pt idx="9">
                  <c:v>2.7060750762757411E-2</c:v>
                </c:pt>
                <c:pt idx="10">
                  <c:v>9.9222752796777232E-3</c:v>
                </c:pt>
                <c:pt idx="11">
                  <c:v>3.006750084750823E-3</c:v>
                </c:pt>
                <c:pt idx="12">
                  <c:v>7.5168752118770596E-4</c:v>
                </c:pt>
                <c:pt idx="13">
                  <c:v>1.5419231203850386E-4</c:v>
                </c:pt>
                <c:pt idx="14">
                  <c:v>2.569871867308404E-5</c:v>
                </c:pt>
                <c:pt idx="15">
                  <c:v>3.4264958230778613E-6</c:v>
                </c:pt>
                <c:pt idx="16">
                  <c:v>3.5692664823727799E-7</c:v>
                </c:pt>
                <c:pt idx="17">
                  <c:v>2.7994246920570867E-8</c:v>
                </c:pt>
                <c:pt idx="18">
                  <c:v>1.5552359400317137E-9</c:v>
                </c:pt>
                <c:pt idx="19">
                  <c:v>5.4569682106375933E-11</c:v>
                </c:pt>
                <c:pt idx="20">
                  <c:v>9.0949470177293389E-13</c:v>
                </c:pt>
              </c:numCache>
            </c:numRef>
          </c:yVal>
        </c:ser>
        <c:axId val="80120448"/>
        <c:axId val="80130432"/>
      </c:scatterChart>
      <c:valAx>
        <c:axId val="80120448"/>
        <c:scaling>
          <c:orientation val="minMax"/>
        </c:scaling>
        <c:axPos val="b"/>
        <c:numFmt formatCode="General" sourceLinked="1"/>
        <c:tickLblPos val="none"/>
        <c:crossAx val="80130432"/>
        <c:crosses val="autoZero"/>
        <c:crossBetween val="midCat"/>
      </c:valAx>
      <c:valAx>
        <c:axId val="80130432"/>
        <c:scaling>
          <c:orientation val="minMax"/>
        </c:scaling>
        <c:axPos val="l"/>
        <c:numFmt formatCode="General" sourceLinked="1"/>
        <c:tickLblPos val="none"/>
        <c:crossAx val="80120448"/>
        <c:crosses val="autoZero"/>
        <c:crossBetween val="midCat"/>
      </c:valAx>
      <c:spPr>
        <a:ln>
          <a:noFill/>
        </a:ln>
      </c:spPr>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3F0612-B68B-4E8A-ADB8-BF9A183185FF}" type="doc">
      <dgm:prSet loTypeId="urn:microsoft.com/office/officeart/2005/8/layout/vList2" loCatId="list" qsTypeId="urn:microsoft.com/office/officeart/2005/8/quickstyle/simple4" qsCatId="simple" csTypeId="urn:microsoft.com/office/officeart/2005/8/colors/accent3_1" csCatId="accent3" phldr="1"/>
      <dgm:spPr/>
      <dgm:t>
        <a:bodyPr/>
        <a:lstStyle/>
        <a:p>
          <a:endParaRPr lang="en-US"/>
        </a:p>
      </dgm:t>
    </dgm:pt>
    <dgm:pt modelId="{A8B6C7BF-351E-4AEB-B9AE-400E75B75EC7}">
      <dgm:prSet custT="1"/>
      <dgm:spPr/>
      <dgm:t>
        <a:bodyPr/>
        <a:lstStyle/>
        <a:p>
          <a:pPr rtl="1"/>
          <a:r>
            <a:rPr lang="fa-IR" sz="1600" b="0" dirty="0" smtClean="0">
              <a:cs typeface="B Zar" pitchFamily="2" charset="-78"/>
            </a:rPr>
            <a:t>برای پاسخ به این سؤال از مدل رگرسیون تک‌عاملی به شرح زیر استفاده می‌کنیم:</a:t>
          </a:r>
          <a:endParaRPr lang="en-US" sz="1600" b="0" dirty="0">
            <a:cs typeface="B Zar" pitchFamily="2" charset="-78"/>
          </a:endParaRPr>
        </a:p>
      </dgm:t>
    </dgm:pt>
    <dgm:pt modelId="{B431D697-0479-49F7-8E82-4EE988E8D70B}" type="parTrans" cxnId="{B232D2E2-7596-4D7E-BAE8-F142459C5035}">
      <dgm:prSet/>
      <dgm:spPr/>
      <dgm:t>
        <a:bodyPr/>
        <a:lstStyle/>
        <a:p>
          <a:endParaRPr lang="en-US" sz="1400">
            <a:cs typeface="B Zar" pitchFamily="2" charset="-78"/>
          </a:endParaRPr>
        </a:p>
      </dgm:t>
    </dgm:pt>
    <dgm:pt modelId="{FBA87BBF-1281-4A9B-B1DD-9BE6C49DB3D2}" type="sibTrans" cxnId="{B232D2E2-7596-4D7E-BAE8-F142459C5035}">
      <dgm:prSet/>
      <dgm:spPr/>
      <dgm:t>
        <a:bodyPr/>
        <a:lstStyle/>
        <a:p>
          <a:endParaRPr lang="en-US" sz="1400">
            <a:cs typeface="B Zar" pitchFamily="2" charset="-78"/>
          </a:endParaRPr>
        </a:p>
      </dgm:t>
    </dgm:pt>
    <dgm:pt modelId="{63F9F899-7405-4850-B359-B304E26937FC}">
      <dgm:prSet custT="1"/>
      <dgm:spPr/>
      <dgm:t>
        <a:bodyPr/>
        <a:lstStyle/>
        <a:p>
          <a:pPr rtl="1"/>
          <a:endParaRPr lang="en-US" sz="1400" dirty="0">
            <a:cs typeface="B Zar" pitchFamily="2" charset="-78"/>
          </a:endParaRPr>
        </a:p>
      </dgm:t>
    </dgm:pt>
    <dgm:pt modelId="{022A6E95-11B9-4E16-A07B-DAAAD84D6EB6}" type="parTrans" cxnId="{FE58E979-A4D7-4791-9153-ACE0520C04D6}">
      <dgm:prSet/>
      <dgm:spPr/>
      <dgm:t>
        <a:bodyPr/>
        <a:lstStyle/>
        <a:p>
          <a:endParaRPr lang="en-US" sz="1400">
            <a:cs typeface="B Zar" pitchFamily="2" charset="-78"/>
          </a:endParaRPr>
        </a:p>
      </dgm:t>
    </dgm:pt>
    <dgm:pt modelId="{2C863AB2-A4BF-4BFB-B8F5-7C1A226C87CB}" type="sibTrans" cxnId="{FE58E979-A4D7-4791-9153-ACE0520C04D6}">
      <dgm:prSet/>
      <dgm:spPr/>
      <dgm:t>
        <a:bodyPr/>
        <a:lstStyle/>
        <a:p>
          <a:endParaRPr lang="en-US" sz="1400">
            <a:cs typeface="B Zar" pitchFamily="2" charset="-78"/>
          </a:endParaRPr>
        </a:p>
      </dgm:t>
    </dgm:pt>
    <dgm:pt modelId="{29D2CFED-44BC-40C7-A4C4-DFA6F30CCDD1}">
      <dgm:prSet custT="1"/>
      <dgm:spPr/>
      <dgm:t>
        <a:bodyPr/>
        <a:lstStyle/>
        <a:p>
          <a:pPr rtl="1"/>
          <a:r>
            <a:rPr lang="fa-IR" sz="1600" dirty="0" smtClean="0">
              <a:cs typeface="B Zar" pitchFamily="2" charset="-78"/>
            </a:rPr>
            <a:t>فرض کلاسیک مهمی که در مدل‌های رگرسیون لحاظ می‌شود  این است </a:t>
          </a:r>
          <a:r>
            <a:rPr lang="fa-IR" sz="1600" dirty="0" smtClean="0">
              <a:cs typeface="B Zar" pitchFamily="2" charset="-78"/>
            </a:rPr>
            <a:t>که پسماند </a:t>
          </a:r>
          <a:r>
            <a:rPr lang="fa-IR" sz="1600" dirty="0" smtClean="0">
              <a:cs typeface="B Zar" pitchFamily="2" charset="-78"/>
            </a:rPr>
            <a:t>دارای توزیع نرمال غیرشرطی با میانگین صفر و واریانس       است. یعنی:</a:t>
          </a:r>
          <a:endParaRPr lang="fa-IR" sz="1600" dirty="0">
            <a:cs typeface="B Zar" pitchFamily="2" charset="-78"/>
          </a:endParaRPr>
        </a:p>
      </dgm:t>
    </dgm:pt>
    <dgm:pt modelId="{3FABEE83-70EA-4145-851D-C410C6384423}" type="parTrans" cxnId="{B0AF2A7D-4DD8-44C6-9399-F2DCD5329AB6}">
      <dgm:prSet/>
      <dgm:spPr/>
      <dgm:t>
        <a:bodyPr/>
        <a:lstStyle/>
        <a:p>
          <a:endParaRPr lang="en-US" sz="1400">
            <a:cs typeface="B Zar" pitchFamily="2" charset="-78"/>
          </a:endParaRPr>
        </a:p>
      </dgm:t>
    </dgm:pt>
    <dgm:pt modelId="{BD5BE77B-D937-4E9E-813A-FEF576857FBC}" type="sibTrans" cxnId="{B0AF2A7D-4DD8-44C6-9399-F2DCD5329AB6}">
      <dgm:prSet/>
      <dgm:spPr/>
      <dgm:t>
        <a:bodyPr/>
        <a:lstStyle/>
        <a:p>
          <a:endParaRPr lang="en-US" sz="1400">
            <a:cs typeface="B Zar" pitchFamily="2" charset="-78"/>
          </a:endParaRPr>
        </a:p>
      </dgm:t>
    </dgm:pt>
    <dgm:pt modelId="{50AF6031-305C-477C-944E-407FD4822BB4}">
      <dgm:prSet custT="1"/>
      <dgm:spPr/>
      <dgm:t>
        <a:bodyPr/>
        <a:lstStyle/>
        <a:p>
          <a:pPr rtl="1"/>
          <a:endParaRPr lang="en-US" sz="1400" dirty="0">
            <a:cs typeface="B Zar" pitchFamily="2" charset="-78"/>
          </a:endParaRPr>
        </a:p>
      </dgm:t>
    </dgm:pt>
    <dgm:pt modelId="{3A78A57C-5BDD-4E3A-B375-AF7025575BF9}" type="parTrans" cxnId="{32272DCB-BA7C-4599-82E9-949571A8E0E3}">
      <dgm:prSet/>
      <dgm:spPr/>
      <dgm:t>
        <a:bodyPr/>
        <a:lstStyle/>
        <a:p>
          <a:endParaRPr lang="en-US" sz="1400">
            <a:cs typeface="B Zar" pitchFamily="2" charset="-78"/>
          </a:endParaRPr>
        </a:p>
      </dgm:t>
    </dgm:pt>
    <dgm:pt modelId="{3AA5F1F4-BCB5-4E34-A2D5-2A7FD394A2A2}" type="sibTrans" cxnId="{32272DCB-BA7C-4599-82E9-949571A8E0E3}">
      <dgm:prSet/>
      <dgm:spPr/>
      <dgm:t>
        <a:bodyPr/>
        <a:lstStyle/>
        <a:p>
          <a:endParaRPr lang="en-US" sz="1400">
            <a:cs typeface="B Zar" pitchFamily="2" charset="-78"/>
          </a:endParaRPr>
        </a:p>
      </dgm:t>
    </dgm:pt>
    <dgm:pt modelId="{A209C111-FE1B-40A1-BC2B-BC1182E4FEDA}">
      <dgm:prSet custT="1"/>
      <dgm:spPr/>
      <dgm:t>
        <a:bodyPr/>
        <a:lstStyle/>
        <a:p>
          <a:pPr rtl="1"/>
          <a:r>
            <a:rPr lang="fa-IR" sz="1600" dirty="0" smtClean="0">
              <a:cs typeface="B Zar" pitchFamily="2" charset="-78"/>
            </a:rPr>
            <a:t>ثبات واریانس پسماند در ادبیات اقتصادسنجی </a:t>
          </a:r>
          <a:r>
            <a:rPr lang="ar-SA" sz="1600" dirty="0" smtClean="0">
              <a:cs typeface="B Zar" pitchFamily="2" charset="-78"/>
            </a:rPr>
            <a:t>همسانی‌واریانس</a:t>
          </a:r>
          <a:r>
            <a:rPr lang="fa-IR" sz="1600" dirty="0" smtClean="0">
              <a:cs typeface="B Zar" pitchFamily="2" charset="-78"/>
            </a:rPr>
            <a:t> </a:t>
          </a:r>
          <a:r>
            <a:rPr lang="en-US" sz="1600" dirty="0" err="1" smtClean="0">
              <a:cs typeface="B Zar" pitchFamily="2" charset="-78"/>
            </a:rPr>
            <a:t>homoskedasticity</a:t>
          </a:r>
          <a:r>
            <a:rPr lang="fa-IR" sz="1600" dirty="0" smtClean="0">
              <a:cs typeface="B Zar" pitchFamily="2" charset="-78"/>
            </a:rPr>
            <a:t> نامیده می‌شود. واریانس بازدۀ سهام که براساس فرض یادشده محاسبه می‌شود، به شرح زیر است: </a:t>
          </a:r>
          <a:endParaRPr lang="fa-IR" sz="1600" dirty="0">
            <a:cs typeface="B Zar" pitchFamily="2" charset="-78"/>
          </a:endParaRPr>
        </a:p>
      </dgm:t>
    </dgm:pt>
    <dgm:pt modelId="{53E51D75-418D-4108-9E6B-06ACCD2A09DB}" type="parTrans" cxnId="{8E78D1E8-4CC6-4D2D-94F3-5F2667562BDC}">
      <dgm:prSet/>
      <dgm:spPr/>
      <dgm:t>
        <a:bodyPr/>
        <a:lstStyle/>
        <a:p>
          <a:endParaRPr lang="en-US" sz="1400">
            <a:cs typeface="B Zar" pitchFamily="2" charset="-78"/>
          </a:endParaRPr>
        </a:p>
      </dgm:t>
    </dgm:pt>
    <dgm:pt modelId="{150599AB-073F-40D3-945A-0D93626E0D1F}" type="sibTrans" cxnId="{8E78D1E8-4CC6-4D2D-94F3-5F2667562BDC}">
      <dgm:prSet/>
      <dgm:spPr/>
      <dgm:t>
        <a:bodyPr/>
        <a:lstStyle/>
        <a:p>
          <a:endParaRPr lang="en-US" sz="1400">
            <a:cs typeface="B Zar" pitchFamily="2" charset="-78"/>
          </a:endParaRPr>
        </a:p>
      </dgm:t>
    </dgm:pt>
    <dgm:pt modelId="{7D147DBE-AB2B-49CF-BB04-1B77091FAC8B}">
      <dgm:prSet custT="1"/>
      <dgm:spPr/>
      <dgm:t>
        <a:bodyPr/>
        <a:lstStyle/>
        <a:p>
          <a:pPr rtl="1"/>
          <a:endParaRPr lang="en-US" sz="1400" dirty="0">
            <a:cs typeface="B Zar" pitchFamily="2" charset="-78"/>
          </a:endParaRPr>
        </a:p>
      </dgm:t>
    </dgm:pt>
    <dgm:pt modelId="{F83596CE-89AD-4A5A-B3AB-E2BEE8F1051A}" type="parTrans" cxnId="{82EA815C-2150-4E13-AA3A-77D1A6A105AF}">
      <dgm:prSet/>
      <dgm:spPr/>
      <dgm:t>
        <a:bodyPr/>
        <a:lstStyle/>
        <a:p>
          <a:endParaRPr lang="en-US" sz="1400">
            <a:cs typeface="B Zar" pitchFamily="2" charset="-78"/>
          </a:endParaRPr>
        </a:p>
      </dgm:t>
    </dgm:pt>
    <dgm:pt modelId="{EF3240AB-2FF3-4664-B637-B25A83DD7D84}" type="sibTrans" cxnId="{82EA815C-2150-4E13-AA3A-77D1A6A105AF}">
      <dgm:prSet/>
      <dgm:spPr/>
      <dgm:t>
        <a:bodyPr/>
        <a:lstStyle/>
        <a:p>
          <a:endParaRPr lang="en-US" sz="1400">
            <a:cs typeface="B Zar" pitchFamily="2" charset="-78"/>
          </a:endParaRPr>
        </a:p>
      </dgm:t>
    </dgm:pt>
    <dgm:pt modelId="{96C04420-C218-4E35-9348-1B7FE4FC521F}" type="pres">
      <dgm:prSet presAssocID="{BE3F0612-B68B-4E8A-ADB8-BF9A183185FF}" presName="linear" presStyleCnt="0">
        <dgm:presLayoutVars>
          <dgm:animLvl val="lvl"/>
          <dgm:resizeHandles val="exact"/>
        </dgm:presLayoutVars>
      </dgm:prSet>
      <dgm:spPr/>
      <dgm:t>
        <a:bodyPr/>
        <a:lstStyle/>
        <a:p>
          <a:endParaRPr lang="en-US"/>
        </a:p>
      </dgm:t>
    </dgm:pt>
    <dgm:pt modelId="{1DE1A977-266E-4F05-ABF6-363CFEB61AC7}" type="pres">
      <dgm:prSet presAssocID="{A8B6C7BF-351E-4AEB-B9AE-400E75B75EC7}" presName="parentText" presStyleLbl="node1" presStyleIdx="0" presStyleCnt="3">
        <dgm:presLayoutVars>
          <dgm:chMax val="0"/>
          <dgm:bulletEnabled val="1"/>
        </dgm:presLayoutVars>
      </dgm:prSet>
      <dgm:spPr/>
      <dgm:t>
        <a:bodyPr/>
        <a:lstStyle/>
        <a:p>
          <a:endParaRPr lang="en-US"/>
        </a:p>
      </dgm:t>
    </dgm:pt>
    <dgm:pt modelId="{8257B8D3-D1A7-457F-8F60-BE11E2EDA114}" type="pres">
      <dgm:prSet presAssocID="{A8B6C7BF-351E-4AEB-B9AE-400E75B75EC7}" presName="childText" presStyleLbl="revTx" presStyleIdx="0" presStyleCnt="3">
        <dgm:presLayoutVars>
          <dgm:bulletEnabled val="1"/>
        </dgm:presLayoutVars>
      </dgm:prSet>
      <dgm:spPr/>
      <dgm:t>
        <a:bodyPr/>
        <a:lstStyle/>
        <a:p>
          <a:endParaRPr lang="en-US"/>
        </a:p>
      </dgm:t>
    </dgm:pt>
    <dgm:pt modelId="{C45B0212-604C-4FCA-BB9C-4E3223F4ED46}" type="pres">
      <dgm:prSet presAssocID="{29D2CFED-44BC-40C7-A4C4-DFA6F30CCDD1}" presName="parentText" presStyleLbl="node1" presStyleIdx="1" presStyleCnt="3">
        <dgm:presLayoutVars>
          <dgm:chMax val="0"/>
          <dgm:bulletEnabled val="1"/>
        </dgm:presLayoutVars>
      </dgm:prSet>
      <dgm:spPr/>
      <dgm:t>
        <a:bodyPr/>
        <a:lstStyle/>
        <a:p>
          <a:endParaRPr lang="en-US"/>
        </a:p>
      </dgm:t>
    </dgm:pt>
    <dgm:pt modelId="{9FECBC32-FC95-4363-ADD6-3071E0E54116}" type="pres">
      <dgm:prSet presAssocID="{29D2CFED-44BC-40C7-A4C4-DFA6F30CCDD1}" presName="childText" presStyleLbl="revTx" presStyleIdx="1" presStyleCnt="3">
        <dgm:presLayoutVars>
          <dgm:bulletEnabled val="1"/>
        </dgm:presLayoutVars>
      </dgm:prSet>
      <dgm:spPr/>
      <dgm:t>
        <a:bodyPr/>
        <a:lstStyle/>
        <a:p>
          <a:endParaRPr lang="en-US"/>
        </a:p>
      </dgm:t>
    </dgm:pt>
    <dgm:pt modelId="{1CA7C206-3FE5-45E4-A8F7-095A037453BB}" type="pres">
      <dgm:prSet presAssocID="{A209C111-FE1B-40A1-BC2B-BC1182E4FEDA}" presName="parentText" presStyleLbl="node1" presStyleIdx="2" presStyleCnt="3">
        <dgm:presLayoutVars>
          <dgm:chMax val="0"/>
          <dgm:bulletEnabled val="1"/>
        </dgm:presLayoutVars>
      </dgm:prSet>
      <dgm:spPr/>
      <dgm:t>
        <a:bodyPr/>
        <a:lstStyle/>
        <a:p>
          <a:endParaRPr lang="en-US"/>
        </a:p>
      </dgm:t>
    </dgm:pt>
    <dgm:pt modelId="{EE9EE135-0745-4DBE-836E-1EBFE7AFFE70}" type="pres">
      <dgm:prSet presAssocID="{A209C111-FE1B-40A1-BC2B-BC1182E4FEDA}" presName="childText" presStyleLbl="revTx" presStyleIdx="2" presStyleCnt="3">
        <dgm:presLayoutVars>
          <dgm:bulletEnabled val="1"/>
        </dgm:presLayoutVars>
      </dgm:prSet>
      <dgm:spPr/>
      <dgm:t>
        <a:bodyPr/>
        <a:lstStyle/>
        <a:p>
          <a:endParaRPr lang="en-US"/>
        </a:p>
      </dgm:t>
    </dgm:pt>
  </dgm:ptLst>
  <dgm:cxnLst>
    <dgm:cxn modelId="{B0AF2A7D-4DD8-44C6-9399-F2DCD5329AB6}" srcId="{BE3F0612-B68B-4E8A-ADB8-BF9A183185FF}" destId="{29D2CFED-44BC-40C7-A4C4-DFA6F30CCDD1}" srcOrd="1" destOrd="0" parTransId="{3FABEE83-70EA-4145-851D-C410C6384423}" sibTransId="{BD5BE77B-D937-4E9E-813A-FEF576857FBC}"/>
    <dgm:cxn modelId="{82EA815C-2150-4E13-AA3A-77D1A6A105AF}" srcId="{A209C111-FE1B-40A1-BC2B-BC1182E4FEDA}" destId="{7D147DBE-AB2B-49CF-BB04-1B77091FAC8B}" srcOrd="0" destOrd="0" parTransId="{F83596CE-89AD-4A5A-B3AB-E2BEE8F1051A}" sibTransId="{EF3240AB-2FF3-4664-B637-B25A83DD7D84}"/>
    <dgm:cxn modelId="{8E78D1E8-4CC6-4D2D-94F3-5F2667562BDC}" srcId="{BE3F0612-B68B-4E8A-ADB8-BF9A183185FF}" destId="{A209C111-FE1B-40A1-BC2B-BC1182E4FEDA}" srcOrd="2" destOrd="0" parTransId="{53E51D75-418D-4108-9E6B-06ACCD2A09DB}" sibTransId="{150599AB-073F-40D3-945A-0D93626E0D1F}"/>
    <dgm:cxn modelId="{7F3BC645-AACD-46D4-ABAA-D1D34DF41F6E}" type="presOf" srcId="{63F9F899-7405-4850-B359-B304E26937FC}" destId="{8257B8D3-D1A7-457F-8F60-BE11E2EDA114}" srcOrd="0" destOrd="0" presId="urn:microsoft.com/office/officeart/2005/8/layout/vList2"/>
    <dgm:cxn modelId="{A767A30A-8864-4187-AFC1-8EEE3C196574}" type="presOf" srcId="{29D2CFED-44BC-40C7-A4C4-DFA6F30CCDD1}" destId="{C45B0212-604C-4FCA-BB9C-4E3223F4ED46}" srcOrd="0" destOrd="0" presId="urn:microsoft.com/office/officeart/2005/8/layout/vList2"/>
    <dgm:cxn modelId="{FE58E979-A4D7-4791-9153-ACE0520C04D6}" srcId="{A8B6C7BF-351E-4AEB-B9AE-400E75B75EC7}" destId="{63F9F899-7405-4850-B359-B304E26937FC}" srcOrd="0" destOrd="0" parTransId="{022A6E95-11B9-4E16-A07B-DAAAD84D6EB6}" sibTransId="{2C863AB2-A4BF-4BFB-B8F5-7C1A226C87CB}"/>
    <dgm:cxn modelId="{BF9FC8CB-A9DB-4849-957E-0C62C7C7B9F0}" type="presOf" srcId="{A209C111-FE1B-40A1-BC2B-BC1182E4FEDA}" destId="{1CA7C206-3FE5-45E4-A8F7-095A037453BB}" srcOrd="0" destOrd="0" presId="urn:microsoft.com/office/officeart/2005/8/layout/vList2"/>
    <dgm:cxn modelId="{904ADF36-13E1-43E8-84BD-9D22F24AEB02}" type="presOf" srcId="{50AF6031-305C-477C-944E-407FD4822BB4}" destId="{9FECBC32-FC95-4363-ADD6-3071E0E54116}" srcOrd="0" destOrd="0" presId="urn:microsoft.com/office/officeart/2005/8/layout/vList2"/>
    <dgm:cxn modelId="{8254099F-3D9B-4FCA-9AA4-731F43418DC8}" type="presOf" srcId="{A8B6C7BF-351E-4AEB-B9AE-400E75B75EC7}" destId="{1DE1A977-266E-4F05-ABF6-363CFEB61AC7}" srcOrd="0" destOrd="0" presId="urn:microsoft.com/office/officeart/2005/8/layout/vList2"/>
    <dgm:cxn modelId="{32272DCB-BA7C-4599-82E9-949571A8E0E3}" srcId="{29D2CFED-44BC-40C7-A4C4-DFA6F30CCDD1}" destId="{50AF6031-305C-477C-944E-407FD4822BB4}" srcOrd="0" destOrd="0" parTransId="{3A78A57C-5BDD-4E3A-B375-AF7025575BF9}" sibTransId="{3AA5F1F4-BCB5-4E34-A2D5-2A7FD394A2A2}"/>
    <dgm:cxn modelId="{B232D2E2-7596-4D7E-BAE8-F142459C5035}" srcId="{BE3F0612-B68B-4E8A-ADB8-BF9A183185FF}" destId="{A8B6C7BF-351E-4AEB-B9AE-400E75B75EC7}" srcOrd="0" destOrd="0" parTransId="{B431D697-0479-49F7-8E82-4EE988E8D70B}" sibTransId="{FBA87BBF-1281-4A9B-B1DD-9BE6C49DB3D2}"/>
    <dgm:cxn modelId="{0C03B331-71F5-4663-8F49-FAA65D9E0FC5}" type="presOf" srcId="{7D147DBE-AB2B-49CF-BB04-1B77091FAC8B}" destId="{EE9EE135-0745-4DBE-836E-1EBFE7AFFE70}" srcOrd="0" destOrd="0" presId="urn:microsoft.com/office/officeart/2005/8/layout/vList2"/>
    <dgm:cxn modelId="{372641FC-EDF5-4BF9-AE59-3534A8502A24}" type="presOf" srcId="{BE3F0612-B68B-4E8A-ADB8-BF9A183185FF}" destId="{96C04420-C218-4E35-9348-1B7FE4FC521F}" srcOrd="0" destOrd="0" presId="urn:microsoft.com/office/officeart/2005/8/layout/vList2"/>
    <dgm:cxn modelId="{D9D7BA23-9988-4F04-8E65-48CED01F35B2}" type="presParOf" srcId="{96C04420-C218-4E35-9348-1B7FE4FC521F}" destId="{1DE1A977-266E-4F05-ABF6-363CFEB61AC7}" srcOrd="0" destOrd="0" presId="urn:microsoft.com/office/officeart/2005/8/layout/vList2"/>
    <dgm:cxn modelId="{4CC4D492-A916-4A98-8E08-1A4637B730BE}" type="presParOf" srcId="{96C04420-C218-4E35-9348-1B7FE4FC521F}" destId="{8257B8D3-D1A7-457F-8F60-BE11E2EDA114}" srcOrd="1" destOrd="0" presId="urn:microsoft.com/office/officeart/2005/8/layout/vList2"/>
    <dgm:cxn modelId="{7B16CE40-451E-4C48-813F-E9215159029A}" type="presParOf" srcId="{96C04420-C218-4E35-9348-1B7FE4FC521F}" destId="{C45B0212-604C-4FCA-BB9C-4E3223F4ED46}" srcOrd="2" destOrd="0" presId="urn:microsoft.com/office/officeart/2005/8/layout/vList2"/>
    <dgm:cxn modelId="{372612CA-CD71-48B0-A74F-0048EDD78EE1}" type="presParOf" srcId="{96C04420-C218-4E35-9348-1B7FE4FC521F}" destId="{9FECBC32-FC95-4363-ADD6-3071E0E54116}" srcOrd="3" destOrd="0" presId="urn:microsoft.com/office/officeart/2005/8/layout/vList2"/>
    <dgm:cxn modelId="{9E8ACBE1-CBD3-4DFE-8972-4C16A1805131}" type="presParOf" srcId="{96C04420-C218-4E35-9348-1B7FE4FC521F}" destId="{1CA7C206-3FE5-45E4-A8F7-095A037453BB}" srcOrd="4" destOrd="0" presId="urn:microsoft.com/office/officeart/2005/8/layout/vList2"/>
    <dgm:cxn modelId="{28A52D73-95DC-4E11-B2AC-3D96B1AAF258}" type="presParOf" srcId="{96C04420-C218-4E35-9348-1B7FE4FC521F}" destId="{EE9EE135-0745-4DBE-836E-1EBFE7AFFE70}"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54268C-2A20-4F6E-ADD2-16A2C4B435D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00E8E648-937C-4286-94F8-8211100F1C7D}">
      <dgm:prSet/>
      <dgm:spPr/>
      <dgm:t>
        <a:bodyPr/>
        <a:lstStyle/>
        <a:p>
          <a:pPr algn="ctr" rtl="1"/>
          <a:r>
            <a:rPr lang="fa-IR" dirty="0" smtClean="0">
              <a:cs typeface="B Titr" pitchFamily="2" charset="-78"/>
            </a:rPr>
            <a:t>ویژگی بازار کارا</a:t>
          </a:r>
          <a:endParaRPr lang="en-US" dirty="0">
            <a:cs typeface="B Titr" pitchFamily="2" charset="-78"/>
          </a:endParaRPr>
        </a:p>
      </dgm:t>
    </dgm:pt>
    <dgm:pt modelId="{8E91F401-27A1-480C-A312-41E7EB2AE646}" type="parTrans" cxnId="{57D961F8-91FB-4068-B3FC-FFC1D36F74BD}">
      <dgm:prSet/>
      <dgm:spPr/>
      <dgm:t>
        <a:bodyPr/>
        <a:lstStyle/>
        <a:p>
          <a:endParaRPr lang="en-US">
            <a:cs typeface="B Zar" pitchFamily="2" charset="-78"/>
          </a:endParaRPr>
        </a:p>
      </dgm:t>
    </dgm:pt>
    <dgm:pt modelId="{349EA43B-10BA-4427-AD01-70FE7229E422}" type="sibTrans" cxnId="{57D961F8-91FB-4068-B3FC-FFC1D36F74BD}">
      <dgm:prSet/>
      <dgm:spPr/>
      <dgm:t>
        <a:bodyPr/>
        <a:lstStyle/>
        <a:p>
          <a:endParaRPr lang="en-US">
            <a:cs typeface="B Zar" pitchFamily="2" charset="-78"/>
          </a:endParaRPr>
        </a:p>
      </dgm:t>
    </dgm:pt>
    <dgm:pt modelId="{4B8CE943-DC0B-4CBE-85C5-0327ECAE3383}">
      <dgm:prSet/>
      <dgm:spPr/>
      <dgm:t>
        <a:bodyPr/>
        <a:lstStyle/>
        <a:p>
          <a:pPr algn="justLow" rtl="1"/>
          <a:r>
            <a:rPr lang="fa-IR" dirty="0" smtClean="0">
              <a:cs typeface="B Zar" pitchFamily="2" charset="-78"/>
            </a:rPr>
            <a:t>در بازار کارا، متوسط قیمت هر ورق بهادار تخمین نااریبی از قیمت ذاتی آن است. دقت این برآورد با افزایش اندازۀ نمونه و یا به عبارتی افزایش تعداد دوره‌هایی که قیمت سهام در آن بررسی می‌شود، افزایش می‌یابد. هرچه تعداد دوره‌های مورد بررسی بیش‌تر باشد، متوسط قیمت ورق بهادار، نمایندۀ دقیق‌تری از قیمت ذاتی آن است و اگر تعداد دوره‌ها به بی‌نهایت افزایش یابد، متوسط قیمت ورق بهادار به طور دقیق برابر قیمت ذاتی آن خواهد بود. این استدلال برای تمامی ابزاری که در بازار معامله می‌شود صادق است. </a:t>
          </a:r>
          <a:endParaRPr lang="en-US" dirty="0">
            <a:cs typeface="B Zar" pitchFamily="2" charset="-78"/>
          </a:endParaRPr>
        </a:p>
      </dgm:t>
    </dgm:pt>
    <dgm:pt modelId="{F9431501-4418-47D2-8BE7-D51A41B99A19}" type="parTrans" cxnId="{3C038B96-7FF6-48F1-915B-E0EA6CA05FDF}">
      <dgm:prSet/>
      <dgm:spPr/>
      <dgm:t>
        <a:bodyPr/>
        <a:lstStyle/>
        <a:p>
          <a:endParaRPr lang="en-US">
            <a:cs typeface="B Zar" pitchFamily="2" charset="-78"/>
          </a:endParaRPr>
        </a:p>
      </dgm:t>
    </dgm:pt>
    <dgm:pt modelId="{E949C00E-0FED-4180-9554-90C76D5E0F78}" type="sibTrans" cxnId="{3C038B96-7FF6-48F1-915B-E0EA6CA05FDF}">
      <dgm:prSet/>
      <dgm:spPr/>
      <dgm:t>
        <a:bodyPr/>
        <a:lstStyle/>
        <a:p>
          <a:endParaRPr lang="en-US">
            <a:cs typeface="B Zar" pitchFamily="2" charset="-78"/>
          </a:endParaRPr>
        </a:p>
      </dgm:t>
    </dgm:pt>
    <dgm:pt modelId="{B0595956-A7E0-4FE3-BEAA-38F264A326BD}" type="pres">
      <dgm:prSet presAssocID="{F054268C-2A20-4F6E-ADD2-16A2C4B435DC}" presName="linear" presStyleCnt="0">
        <dgm:presLayoutVars>
          <dgm:dir/>
          <dgm:animLvl val="lvl"/>
          <dgm:resizeHandles val="exact"/>
        </dgm:presLayoutVars>
      </dgm:prSet>
      <dgm:spPr/>
      <dgm:t>
        <a:bodyPr/>
        <a:lstStyle/>
        <a:p>
          <a:endParaRPr lang="en-US"/>
        </a:p>
      </dgm:t>
    </dgm:pt>
    <dgm:pt modelId="{B7404081-D974-444D-A5E2-13E0EA3C4B0E}" type="pres">
      <dgm:prSet presAssocID="{00E8E648-937C-4286-94F8-8211100F1C7D}" presName="parentLin" presStyleCnt="0"/>
      <dgm:spPr/>
    </dgm:pt>
    <dgm:pt modelId="{693949D1-9379-4916-9981-A543889EC26E}" type="pres">
      <dgm:prSet presAssocID="{00E8E648-937C-4286-94F8-8211100F1C7D}" presName="parentLeftMargin" presStyleLbl="node1" presStyleIdx="0" presStyleCnt="1"/>
      <dgm:spPr/>
      <dgm:t>
        <a:bodyPr/>
        <a:lstStyle/>
        <a:p>
          <a:endParaRPr lang="en-US"/>
        </a:p>
      </dgm:t>
    </dgm:pt>
    <dgm:pt modelId="{E34454B3-F341-4463-AF4F-1C7941568262}" type="pres">
      <dgm:prSet presAssocID="{00E8E648-937C-4286-94F8-8211100F1C7D}" presName="parentText" presStyleLbl="node1" presStyleIdx="0" presStyleCnt="1">
        <dgm:presLayoutVars>
          <dgm:chMax val="0"/>
          <dgm:bulletEnabled val="1"/>
        </dgm:presLayoutVars>
      </dgm:prSet>
      <dgm:spPr/>
      <dgm:t>
        <a:bodyPr/>
        <a:lstStyle/>
        <a:p>
          <a:endParaRPr lang="en-US"/>
        </a:p>
      </dgm:t>
    </dgm:pt>
    <dgm:pt modelId="{0C2D6AE1-609F-4644-9594-D06D59F65844}" type="pres">
      <dgm:prSet presAssocID="{00E8E648-937C-4286-94F8-8211100F1C7D}" presName="negativeSpace" presStyleCnt="0"/>
      <dgm:spPr/>
    </dgm:pt>
    <dgm:pt modelId="{ACCF2D23-9588-4AE8-BF61-93CDEB06A2C8}" type="pres">
      <dgm:prSet presAssocID="{00E8E648-937C-4286-94F8-8211100F1C7D}" presName="childText" presStyleLbl="conFgAcc1" presStyleIdx="0" presStyleCnt="1">
        <dgm:presLayoutVars>
          <dgm:bulletEnabled val="1"/>
        </dgm:presLayoutVars>
      </dgm:prSet>
      <dgm:spPr/>
      <dgm:t>
        <a:bodyPr/>
        <a:lstStyle/>
        <a:p>
          <a:endParaRPr lang="en-US"/>
        </a:p>
      </dgm:t>
    </dgm:pt>
  </dgm:ptLst>
  <dgm:cxnLst>
    <dgm:cxn modelId="{3C038B96-7FF6-48F1-915B-E0EA6CA05FDF}" srcId="{00E8E648-937C-4286-94F8-8211100F1C7D}" destId="{4B8CE943-DC0B-4CBE-85C5-0327ECAE3383}" srcOrd="0" destOrd="0" parTransId="{F9431501-4418-47D2-8BE7-D51A41B99A19}" sibTransId="{E949C00E-0FED-4180-9554-90C76D5E0F78}"/>
    <dgm:cxn modelId="{E91130A0-7D4E-4911-9A08-6E8E0640490E}" type="presOf" srcId="{00E8E648-937C-4286-94F8-8211100F1C7D}" destId="{693949D1-9379-4916-9981-A543889EC26E}" srcOrd="0" destOrd="0" presId="urn:microsoft.com/office/officeart/2005/8/layout/list1"/>
    <dgm:cxn modelId="{825444FF-14CE-4DC8-BE23-DC1763DFC78A}" type="presOf" srcId="{F054268C-2A20-4F6E-ADD2-16A2C4B435DC}" destId="{B0595956-A7E0-4FE3-BEAA-38F264A326BD}" srcOrd="0" destOrd="0" presId="urn:microsoft.com/office/officeart/2005/8/layout/list1"/>
    <dgm:cxn modelId="{57D961F8-91FB-4068-B3FC-FFC1D36F74BD}" srcId="{F054268C-2A20-4F6E-ADD2-16A2C4B435DC}" destId="{00E8E648-937C-4286-94F8-8211100F1C7D}" srcOrd="0" destOrd="0" parTransId="{8E91F401-27A1-480C-A312-41E7EB2AE646}" sibTransId="{349EA43B-10BA-4427-AD01-70FE7229E422}"/>
    <dgm:cxn modelId="{F59F4C12-ED1A-44F0-BA1C-373D3A67617D}" type="presOf" srcId="{4B8CE943-DC0B-4CBE-85C5-0327ECAE3383}" destId="{ACCF2D23-9588-4AE8-BF61-93CDEB06A2C8}" srcOrd="0" destOrd="0" presId="urn:microsoft.com/office/officeart/2005/8/layout/list1"/>
    <dgm:cxn modelId="{37444104-F92A-49E5-BDDC-D4AFD2455F45}" type="presOf" srcId="{00E8E648-937C-4286-94F8-8211100F1C7D}" destId="{E34454B3-F341-4463-AF4F-1C7941568262}" srcOrd="1" destOrd="0" presId="urn:microsoft.com/office/officeart/2005/8/layout/list1"/>
    <dgm:cxn modelId="{314161AB-0637-4336-9109-3DF7947B9948}" type="presParOf" srcId="{B0595956-A7E0-4FE3-BEAA-38F264A326BD}" destId="{B7404081-D974-444D-A5E2-13E0EA3C4B0E}" srcOrd="0" destOrd="0" presId="urn:microsoft.com/office/officeart/2005/8/layout/list1"/>
    <dgm:cxn modelId="{6DCDD6B5-0658-4308-9B66-C0006FAC36F7}" type="presParOf" srcId="{B7404081-D974-444D-A5E2-13E0EA3C4B0E}" destId="{693949D1-9379-4916-9981-A543889EC26E}" srcOrd="0" destOrd="0" presId="urn:microsoft.com/office/officeart/2005/8/layout/list1"/>
    <dgm:cxn modelId="{2787BBDF-296F-4BB6-98F7-CEFCB8AA6CA9}" type="presParOf" srcId="{B7404081-D974-444D-A5E2-13E0EA3C4B0E}" destId="{E34454B3-F341-4463-AF4F-1C7941568262}" srcOrd="1" destOrd="0" presId="urn:microsoft.com/office/officeart/2005/8/layout/list1"/>
    <dgm:cxn modelId="{E4FDB32F-278C-46F4-ACF2-92A07E4B8C07}" type="presParOf" srcId="{B0595956-A7E0-4FE3-BEAA-38F264A326BD}" destId="{0C2D6AE1-609F-4644-9594-D06D59F65844}" srcOrd="1" destOrd="0" presId="urn:microsoft.com/office/officeart/2005/8/layout/list1"/>
    <dgm:cxn modelId="{124292E4-C886-410A-BB92-FA7D54CE9439}" type="presParOf" srcId="{B0595956-A7E0-4FE3-BEAA-38F264A326BD}" destId="{ACCF2D23-9588-4AE8-BF61-93CDEB06A2C8}"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CD1C47-2B3F-4FA6-A915-A4E047C1A34B}"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578C3216-9FF6-4859-8B11-F25C6DCE0A69}">
      <dgm:prSet/>
      <dgm:spPr/>
      <dgm:t>
        <a:bodyPr/>
        <a:lstStyle/>
        <a:p>
          <a:pPr algn="ctr" rtl="1"/>
          <a:r>
            <a:rPr lang="fa-IR" dirty="0" smtClean="0">
              <a:cs typeface="B Titr" pitchFamily="2" charset="-78"/>
            </a:rPr>
            <a:t>نتیجۀ کارایی بازار</a:t>
          </a:r>
          <a:endParaRPr lang="en-US" dirty="0">
            <a:cs typeface="B Titr" pitchFamily="2" charset="-78"/>
          </a:endParaRPr>
        </a:p>
      </dgm:t>
    </dgm:pt>
    <dgm:pt modelId="{86EE2302-51A4-45AF-9F70-B094693D6E3D}" type="parTrans" cxnId="{897F055C-6517-4E2F-8603-4AA893C5B61F}">
      <dgm:prSet/>
      <dgm:spPr/>
      <dgm:t>
        <a:bodyPr/>
        <a:lstStyle/>
        <a:p>
          <a:endParaRPr lang="en-US"/>
        </a:p>
      </dgm:t>
    </dgm:pt>
    <dgm:pt modelId="{A9509F8C-B351-4975-92A9-0F4054B428D3}" type="sibTrans" cxnId="{897F055C-6517-4E2F-8603-4AA893C5B61F}">
      <dgm:prSet/>
      <dgm:spPr/>
      <dgm:t>
        <a:bodyPr/>
        <a:lstStyle/>
        <a:p>
          <a:endParaRPr lang="en-US"/>
        </a:p>
      </dgm:t>
    </dgm:pt>
    <dgm:pt modelId="{62019E6C-3576-49FB-8296-5D75939FEEF0}">
      <dgm:prSet/>
      <dgm:spPr/>
      <dgm:t>
        <a:bodyPr/>
        <a:lstStyle/>
        <a:p>
          <a:pPr algn="justLow" rtl="1"/>
          <a:r>
            <a:rPr lang="fa-IR" dirty="0" smtClean="0">
              <a:cs typeface="B Zar" pitchFamily="2" charset="-78"/>
            </a:rPr>
            <a:t>اگر مدیر سرمایه‌گذاری در بازاری کارا برای پوشش ریسک سبد خود دائماً از ابزار مشتقه استفاده می‌کند، کار بیهوده‌ای انجام می‌دهد چراکه در این بازار متوسط قیمت‌هایی که برای خرید ابزار مشتقه می‌پردازد - خصوصاً در زمانی که تعداد معاملات مشتقۀ وی به اندازۀ کافی زیاد است- معادل هزینۀ پوشش ریسک سبد است. بنابراین، در این حال استفاده از ابزار مشتقه برای مدیر سرمایه‌گذاری فایده‌ای به همراه ندارد. بدیهی است که اگر شخصی برای پوشش ریسک سبد خود به طور موردی از ابزار مشتقه استفاده می‌کند، ممکن است از بابت این کار سود کسب کند و یا متحمل ضرر گردد، چراکه در بازار کارا هم این امکان وجود دارد که قیمت ابزار مشتقه برای دوره‌های کوتاه‌مدت و یا به صورت تصادفی بالاتر و یا پایین‌تر از قیمت ذاتی باشد.</a:t>
          </a:r>
          <a:endParaRPr lang="en-US" dirty="0" smtClean="0">
            <a:cs typeface="B Zar" pitchFamily="2" charset="-78"/>
          </a:endParaRPr>
        </a:p>
      </dgm:t>
    </dgm:pt>
    <dgm:pt modelId="{1516284A-2D78-45B9-8A06-A76FCD67DB43}" type="parTrans" cxnId="{D3425EDC-C0F8-439B-952F-7F67A81069A2}">
      <dgm:prSet/>
      <dgm:spPr/>
      <dgm:t>
        <a:bodyPr/>
        <a:lstStyle/>
        <a:p>
          <a:endParaRPr lang="en-US"/>
        </a:p>
      </dgm:t>
    </dgm:pt>
    <dgm:pt modelId="{D4A86BD7-8E1A-4B6A-A4ED-32E061E9AF4A}" type="sibTrans" cxnId="{D3425EDC-C0F8-439B-952F-7F67A81069A2}">
      <dgm:prSet/>
      <dgm:spPr/>
      <dgm:t>
        <a:bodyPr/>
        <a:lstStyle/>
        <a:p>
          <a:endParaRPr lang="en-US"/>
        </a:p>
      </dgm:t>
    </dgm:pt>
    <dgm:pt modelId="{61CB61F8-ED34-4784-96BC-26666C5CF02C}" type="pres">
      <dgm:prSet presAssocID="{36CD1C47-2B3F-4FA6-A915-A4E047C1A34B}" presName="linear" presStyleCnt="0">
        <dgm:presLayoutVars>
          <dgm:dir/>
          <dgm:animLvl val="lvl"/>
          <dgm:resizeHandles val="exact"/>
        </dgm:presLayoutVars>
      </dgm:prSet>
      <dgm:spPr/>
      <dgm:t>
        <a:bodyPr/>
        <a:lstStyle/>
        <a:p>
          <a:endParaRPr lang="en-US"/>
        </a:p>
      </dgm:t>
    </dgm:pt>
    <dgm:pt modelId="{6BD99155-20DF-4EEC-920B-9864D03566DB}" type="pres">
      <dgm:prSet presAssocID="{578C3216-9FF6-4859-8B11-F25C6DCE0A69}" presName="parentLin" presStyleCnt="0"/>
      <dgm:spPr/>
    </dgm:pt>
    <dgm:pt modelId="{14A70CE0-E687-43CF-B60E-1CE57B443B42}" type="pres">
      <dgm:prSet presAssocID="{578C3216-9FF6-4859-8B11-F25C6DCE0A69}" presName="parentLeftMargin" presStyleLbl="node1" presStyleIdx="0" presStyleCnt="1"/>
      <dgm:spPr/>
      <dgm:t>
        <a:bodyPr/>
        <a:lstStyle/>
        <a:p>
          <a:endParaRPr lang="en-US"/>
        </a:p>
      </dgm:t>
    </dgm:pt>
    <dgm:pt modelId="{41704A6B-45FF-46C2-A700-6B1F59CC7845}" type="pres">
      <dgm:prSet presAssocID="{578C3216-9FF6-4859-8B11-F25C6DCE0A69}" presName="parentText" presStyleLbl="node1" presStyleIdx="0" presStyleCnt="1">
        <dgm:presLayoutVars>
          <dgm:chMax val="0"/>
          <dgm:bulletEnabled val="1"/>
        </dgm:presLayoutVars>
      </dgm:prSet>
      <dgm:spPr/>
      <dgm:t>
        <a:bodyPr/>
        <a:lstStyle/>
        <a:p>
          <a:endParaRPr lang="en-US"/>
        </a:p>
      </dgm:t>
    </dgm:pt>
    <dgm:pt modelId="{D30144C7-ED6A-455B-853C-4570CF21F6E5}" type="pres">
      <dgm:prSet presAssocID="{578C3216-9FF6-4859-8B11-F25C6DCE0A69}" presName="negativeSpace" presStyleCnt="0"/>
      <dgm:spPr/>
    </dgm:pt>
    <dgm:pt modelId="{B64A9963-F9A1-4AC2-A1EB-FDD9BEFB1770}" type="pres">
      <dgm:prSet presAssocID="{578C3216-9FF6-4859-8B11-F25C6DCE0A69}" presName="childText" presStyleLbl="conFgAcc1" presStyleIdx="0" presStyleCnt="1">
        <dgm:presLayoutVars>
          <dgm:bulletEnabled val="1"/>
        </dgm:presLayoutVars>
      </dgm:prSet>
      <dgm:spPr/>
      <dgm:t>
        <a:bodyPr/>
        <a:lstStyle/>
        <a:p>
          <a:endParaRPr lang="en-US"/>
        </a:p>
      </dgm:t>
    </dgm:pt>
  </dgm:ptLst>
  <dgm:cxnLst>
    <dgm:cxn modelId="{1C26F1B4-5945-44E7-9069-8404AF286AE7}" type="presOf" srcId="{36CD1C47-2B3F-4FA6-A915-A4E047C1A34B}" destId="{61CB61F8-ED34-4784-96BC-26666C5CF02C}" srcOrd="0" destOrd="0" presId="urn:microsoft.com/office/officeart/2005/8/layout/list1"/>
    <dgm:cxn modelId="{897F055C-6517-4E2F-8603-4AA893C5B61F}" srcId="{36CD1C47-2B3F-4FA6-A915-A4E047C1A34B}" destId="{578C3216-9FF6-4859-8B11-F25C6DCE0A69}" srcOrd="0" destOrd="0" parTransId="{86EE2302-51A4-45AF-9F70-B094693D6E3D}" sibTransId="{A9509F8C-B351-4975-92A9-0F4054B428D3}"/>
    <dgm:cxn modelId="{3C7059ED-17ED-41F3-A5BF-C6EB066DF3D0}" type="presOf" srcId="{62019E6C-3576-49FB-8296-5D75939FEEF0}" destId="{B64A9963-F9A1-4AC2-A1EB-FDD9BEFB1770}" srcOrd="0" destOrd="0" presId="urn:microsoft.com/office/officeart/2005/8/layout/list1"/>
    <dgm:cxn modelId="{D3425EDC-C0F8-439B-952F-7F67A81069A2}" srcId="{578C3216-9FF6-4859-8B11-F25C6DCE0A69}" destId="{62019E6C-3576-49FB-8296-5D75939FEEF0}" srcOrd="0" destOrd="0" parTransId="{1516284A-2D78-45B9-8A06-A76FCD67DB43}" sibTransId="{D4A86BD7-8E1A-4B6A-A4ED-32E061E9AF4A}"/>
    <dgm:cxn modelId="{98AC0252-91A1-428F-8711-5EB0B577F139}" type="presOf" srcId="{578C3216-9FF6-4859-8B11-F25C6DCE0A69}" destId="{41704A6B-45FF-46C2-A700-6B1F59CC7845}" srcOrd="1" destOrd="0" presId="urn:microsoft.com/office/officeart/2005/8/layout/list1"/>
    <dgm:cxn modelId="{85422C4B-7B06-4796-849B-E5E653C6AB19}" type="presOf" srcId="{578C3216-9FF6-4859-8B11-F25C6DCE0A69}" destId="{14A70CE0-E687-43CF-B60E-1CE57B443B42}" srcOrd="0" destOrd="0" presId="urn:microsoft.com/office/officeart/2005/8/layout/list1"/>
    <dgm:cxn modelId="{C2AFEC49-0D58-433E-A2E1-132342088DB4}" type="presParOf" srcId="{61CB61F8-ED34-4784-96BC-26666C5CF02C}" destId="{6BD99155-20DF-4EEC-920B-9864D03566DB}" srcOrd="0" destOrd="0" presId="urn:microsoft.com/office/officeart/2005/8/layout/list1"/>
    <dgm:cxn modelId="{97A66587-1813-4AE6-A7D2-D5CE81F4930C}" type="presParOf" srcId="{6BD99155-20DF-4EEC-920B-9864D03566DB}" destId="{14A70CE0-E687-43CF-B60E-1CE57B443B42}" srcOrd="0" destOrd="0" presId="urn:microsoft.com/office/officeart/2005/8/layout/list1"/>
    <dgm:cxn modelId="{A88940BA-956E-40E0-83BE-1BEEA6A0DE68}" type="presParOf" srcId="{6BD99155-20DF-4EEC-920B-9864D03566DB}" destId="{41704A6B-45FF-46C2-A700-6B1F59CC7845}" srcOrd="1" destOrd="0" presId="urn:microsoft.com/office/officeart/2005/8/layout/list1"/>
    <dgm:cxn modelId="{AFFC6ACB-F165-4E1D-AB9C-D3E2BF035702}" type="presParOf" srcId="{61CB61F8-ED34-4784-96BC-26666C5CF02C}" destId="{D30144C7-ED6A-455B-853C-4570CF21F6E5}" srcOrd="1" destOrd="0" presId="urn:microsoft.com/office/officeart/2005/8/layout/list1"/>
    <dgm:cxn modelId="{082B6FA2-AE27-4EF0-A806-2AA53082BC06}" type="presParOf" srcId="{61CB61F8-ED34-4784-96BC-26666C5CF02C}" destId="{B64A9963-F9A1-4AC2-A1EB-FDD9BEFB1770}"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E1A977-266E-4F05-ABF6-363CFEB61AC7}">
      <dsp:nvSpPr>
        <dsp:cNvPr id="0" name=""/>
        <dsp:cNvSpPr/>
      </dsp:nvSpPr>
      <dsp:spPr>
        <a:xfrm>
          <a:off x="0" y="6222"/>
          <a:ext cx="7693025" cy="81081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0" kern="1200" dirty="0" smtClean="0">
              <a:cs typeface="B Zar" pitchFamily="2" charset="-78"/>
            </a:rPr>
            <a:t>برای پاسخ به این سؤال از مدل رگرسیون تک‌عاملی به شرح زیر استفاده می‌کنیم:</a:t>
          </a:r>
          <a:endParaRPr lang="en-US" sz="1600" b="0" kern="1200" dirty="0">
            <a:cs typeface="B Zar" pitchFamily="2" charset="-78"/>
          </a:endParaRPr>
        </a:p>
      </dsp:txBody>
      <dsp:txXfrm>
        <a:off x="0" y="6222"/>
        <a:ext cx="7693025" cy="810810"/>
      </dsp:txXfrm>
    </dsp:sp>
    <dsp:sp modelId="{8257B8D3-D1A7-457F-8F60-BE11E2EDA114}">
      <dsp:nvSpPr>
        <dsp:cNvPr id="0" name=""/>
        <dsp:cNvSpPr/>
      </dsp:nvSpPr>
      <dsp:spPr>
        <a:xfrm>
          <a:off x="0" y="817032"/>
          <a:ext cx="7693025"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254" tIns="17780" rIns="99568" bIns="17780" numCol="1" spcCol="1270" anchor="t" anchorCtr="0">
          <a:noAutofit/>
        </a:bodyPr>
        <a:lstStyle/>
        <a:p>
          <a:pPr marL="114300" lvl="1" indent="-114300" algn="r" defTabSz="622300" rtl="1">
            <a:lnSpc>
              <a:spcPct val="90000"/>
            </a:lnSpc>
            <a:spcBef>
              <a:spcPct val="0"/>
            </a:spcBef>
            <a:spcAft>
              <a:spcPct val="20000"/>
            </a:spcAft>
            <a:buChar char="••"/>
          </a:pPr>
          <a:endParaRPr lang="en-US" sz="1400" kern="1200" dirty="0">
            <a:cs typeface="B Zar" pitchFamily="2" charset="-78"/>
          </a:endParaRPr>
        </a:p>
      </dsp:txBody>
      <dsp:txXfrm>
        <a:off x="0" y="817032"/>
        <a:ext cx="7693025" cy="546480"/>
      </dsp:txXfrm>
    </dsp:sp>
    <dsp:sp modelId="{C45B0212-604C-4FCA-BB9C-4E3223F4ED46}">
      <dsp:nvSpPr>
        <dsp:cNvPr id="0" name=""/>
        <dsp:cNvSpPr/>
      </dsp:nvSpPr>
      <dsp:spPr>
        <a:xfrm>
          <a:off x="0" y="1363512"/>
          <a:ext cx="7693025" cy="81081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kern="1200" dirty="0" smtClean="0">
              <a:cs typeface="B Zar" pitchFamily="2" charset="-78"/>
            </a:rPr>
            <a:t>فرض کلاسیک مهمی که در مدل‌های رگرسیون لحاظ می‌شود  این است </a:t>
          </a:r>
          <a:r>
            <a:rPr lang="fa-IR" sz="1600" kern="1200" dirty="0" smtClean="0">
              <a:cs typeface="B Zar" pitchFamily="2" charset="-78"/>
            </a:rPr>
            <a:t>که پسماند </a:t>
          </a:r>
          <a:r>
            <a:rPr lang="fa-IR" sz="1600" kern="1200" dirty="0" smtClean="0">
              <a:cs typeface="B Zar" pitchFamily="2" charset="-78"/>
            </a:rPr>
            <a:t>دارای توزیع نرمال غیرشرطی با میانگین صفر و واریانس       است. یعنی:</a:t>
          </a:r>
          <a:endParaRPr lang="fa-IR" sz="1600" kern="1200" dirty="0">
            <a:cs typeface="B Zar" pitchFamily="2" charset="-78"/>
          </a:endParaRPr>
        </a:p>
      </dsp:txBody>
      <dsp:txXfrm>
        <a:off x="0" y="1363512"/>
        <a:ext cx="7693025" cy="810810"/>
      </dsp:txXfrm>
    </dsp:sp>
    <dsp:sp modelId="{9FECBC32-FC95-4363-ADD6-3071E0E54116}">
      <dsp:nvSpPr>
        <dsp:cNvPr id="0" name=""/>
        <dsp:cNvSpPr/>
      </dsp:nvSpPr>
      <dsp:spPr>
        <a:xfrm>
          <a:off x="0" y="2174322"/>
          <a:ext cx="7693025"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254" tIns="17780" rIns="99568" bIns="17780" numCol="1" spcCol="1270" anchor="t" anchorCtr="0">
          <a:noAutofit/>
        </a:bodyPr>
        <a:lstStyle/>
        <a:p>
          <a:pPr marL="114300" lvl="1" indent="-114300" algn="r" defTabSz="622300" rtl="1">
            <a:lnSpc>
              <a:spcPct val="90000"/>
            </a:lnSpc>
            <a:spcBef>
              <a:spcPct val="0"/>
            </a:spcBef>
            <a:spcAft>
              <a:spcPct val="20000"/>
            </a:spcAft>
            <a:buChar char="••"/>
          </a:pPr>
          <a:endParaRPr lang="en-US" sz="1400" kern="1200" dirty="0">
            <a:cs typeface="B Zar" pitchFamily="2" charset="-78"/>
          </a:endParaRPr>
        </a:p>
      </dsp:txBody>
      <dsp:txXfrm>
        <a:off x="0" y="2174322"/>
        <a:ext cx="7693025" cy="546480"/>
      </dsp:txXfrm>
    </dsp:sp>
    <dsp:sp modelId="{1CA7C206-3FE5-45E4-A8F7-095A037453BB}">
      <dsp:nvSpPr>
        <dsp:cNvPr id="0" name=""/>
        <dsp:cNvSpPr/>
      </dsp:nvSpPr>
      <dsp:spPr>
        <a:xfrm>
          <a:off x="0" y="2720802"/>
          <a:ext cx="7693025" cy="81081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kern="1200" dirty="0" smtClean="0">
              <a:cs typeface="B Zar" pitchFamily="2" charset="-78"/>
            </a:rPr>
            <a:t>ثبات واریانس پسماند در ادبیات اقتصادسنجی </a:t>
          </a:r>
          <a:r>
            <a:rPr lang="ar-SA" sz="1600" kern="1200" dirty="0" smtClean="0">
              <a:cs typeface="B Zar" pitchFamily="2" charset="-78"/>
            </a:rPr>
            <a:t>همسانی‌واریانس</a:t>
          </a:r>
          <a:r>
            <a:rPr lang="fa-IR" sz="1600" kern="1200" dirty="0" smtClean="0">
              <a:cs typeface="B Zar" pitchFamily="2" charset="-78"/>
            </a:rPr>
            <a:t> </a:t>
          </a:r>
          <a:r>
            <a:rPr lang="en-US" sz="1600" kern="1200" dirty="0" err="1" smtClean="0">
              <a:cs typeface="B Zar" pitchFamily="2" charset="-78"/>
            </a:rPr>
            <a:t>homoskedasticity</a:t>
          </a:r>
          <a:r>
            <a:rPr lang="fa-IR" sz="1600" kern="1200" dirty="0" smtClean="0">
              <a:cs typeface="B Zar" pitchFamily="2" charset="-78"/>
            </a:rPr>
            <a:t> نامیده می‌شود. واریانس بازدۀ سهام که براساس فرض یادشده محاسبه می‌شود، به شرح زیر است: </a:t>
          </a:r>
          <a:endParaRPr lang="fa-IR" sz="1600" kern="1200" dirty="0">
            <a:cs typeface="B Zar" pitchFamily="2" charset="-78"/>
          </a:endParaRPr>
        </a:p>
      </dsp:txBody>
      <dsp:txXfrm>
        <a:off x="0" y="2720802"/>
        <a:ext cx="7693025" cy="810810"/>
      </dsp:txXfrm>
    </dsp:sp>
    <dsp:sp modelId="{EE9EE135-0745-4DBE-836E-1EBFE7AFFE70}">
      <dsp:nvSpPr>
        <dsp:cNvPr id="0" name=""/>
        <dsp:cNvSpPr/>
      </dsp:nvSpPr>
      <dsp:spPr>
        <a:xfrm>
          <a:off x="0" y="3531612"/>
          <a:ext cx="7693025"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254" tIns="17780" rIns="99568" bIns="17780" numCol="1" spcCol="1270" anchor="t" anchorCtr="0">
          <a:noAutofit/>
        </a:bodyPr>
        <a:lstStyle/>
        <a:p>
          <a:pPr marL="114300" lvl="1" indent="-114300" algn="r" defTabSz="622300" rtl="1">
            <a:lnSpc>
              <a:spcPct val="90000"/>
            </a:lnSpc>
            <a:spcBef>
              <a:spcPct val="0"/>
            </a:spcBef>
            <a:spcAft>
              <a:spcPct val="20000"/>
            </a:spcAft>
            <a:buChar char="••"/>
          </a:pPr>
          <a:endParaRPr lang="en-US" sz="1400" kern="1200" dirty="0">
            <a:cs typeface="B Zar" pitchFamily="2" charset="-78"/>
          </a:endParaRPr>
        </a:p>
      </dsp:txBody>
      <dsp:txXfrm>
        <a:off x="0" y="3531612"/>
        <a:ext cx="7693025" cy="5464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CF2D23-9588-4AE8-BF61-93CDEB06A2C8}">
      <dsp:nvSpPr>
        <dsp:cNvPr id="0" name=""/>
        <dsp:cNvSpPr/>
      </dsp:nvSpPr>
      <dsp:spPr>
        <a:xfrm>
          <a:off x="0" y="478135"/>
          <a:ext cx="7693025" cy="360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7064" tIns="458216" rIns="597064" bIns="156464"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smtClean="0">
              <a:cs typeface="B Zar" pitchFamily="2" charset="-78"/>
            </a:rPr>
            <a:t>در بازار کارا، متوسط قیمت هر ورق بهادار تخمین نااریبی از قیمت ذاتی آن است. دقت این برآورد با افزایش اندازۀ نمونه و یا به عبارتی افزایش تعداد دوره‌هایی که قیمت سهام در آن بررسی می‌شود، افزایش می‌یابد. هرچه تعداد دوره‌های مورد بررسی بیش‌تر باشد، متوسط قیمت ورق بهادار، نمایندۀ دقیق‌تری از قیمت ذاتی آن است و اگر تعداد دوره‌ها به بی‌نهایت افزایش یابد، متوسط قیمت ورق بهادار به طور دقیق برابر قیمت ذاتی آن خواهد بود. این استدلال برای تمامی ابزاری که در بازار معامله می‌شود صادق است. </a:t>
          </a:r>
          <a:endParaRPr lang="en-US" sz="2200" kern="1200" dirty="0">
            <a:cs typeface="B Zar" pitchFamily="2" charset="-78"/>
          </a:endParaRPr>
        </a:p>
      </dsp:txBody>
      <dsp:txXfrm>
        <a:off x="0" y="478135"/>
        <a:ext cx="7693025" cy="3603600"/>
      </dsp:txXfrm>
    </dsp:sp>
    <dsp:sp modelId="{E34454B3-F341-4463-AF4F-1C7941568262}">
      <dsp:nvSpPr>
        <dsp:cNvPr id="0" name=""/>
        <dsp:cNvSpPr/>
      </dsp:nvSpPr>
      <dsp:spPr>
        <a:xfrm>
          <a:off x="384651" y="153415"/>
          <a:ext cx="5385117"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545" tIns="0" rIns="203545" bIns="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ویژگی بازار کارا</a:t>
          </a:r>
          <a:endParaRPr lang="en-US" sz="2200" kern="1200" dirty="0">
            <a:cs typeface="B Titr" pitchFamily="2" charset="-78"/>
          </a:endParaRPr>
        </a:p>
      </dsp:txBody>
      <dsp:txXfrm>
        <a:off x="384651" y="153415"/>
        <a:ext cx="5385117" cy="6494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4A9963-F9A1-4AC2-A1EB-FDD9BEFB1770}">
      <dsp:nvSpPr>
        <dsp:cNvPr id="0" name=""/>
        <dsp:cNvSpPr/>
      </dsp:nvSpPr>
      <dsp:spPr>
        <a:xfrm>
          <a:off x="0" y="364007"/>
          <a:ext cx="7693025" cy="362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7064" tIns="374904" rIns="597064"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itchFamily="2" charset="-78"/>
            </a:rPr>
            <a:t>اگر مدیر سرمایه‌گذاری در بازاری کارا برای پوشش ریسک سبد خود دائماً از ابزار مشتقه استفاده می‌کند، کار بیهوده‌ای انجام می‌دهد چراکه در این بازار متوسط قیمت‌هایی که برای خرید ابزار مشتقه می‌پردازد - خصوصاً در زمانی که تعداد معاملات مشتقۀ وی به اندازۀ کافی زیاد است- معادل هزینۀ پوشش ریسک سبد است. بنابراین، در این حال استفاده از ابزار مشتقه برای مدیر سرمایه‌گذاری فایده‌ای به همراه ندارد. بدیهی است که اگر شخصی برای پوشش ریسک سبد خود به طور موردی از ابزار مشتقه استفاده می‌کند، ممکن است از بابت این کار سود کسب کند و یا متحمل ضرر گردد، چراکه در بازار کارا هم این امکان وجود دارد که قیمت ابزار مشتقه برای دوره‌های کوتاه‌مدت و یا به صورت تصادفی بالاتر و یا پایین‌تر از قیمت ذاتی باشد.</a:t>
          </a:r>
          <a:endParaRPr lang="en-US" sz="1800" kern="1200" dirty="0" smtClean="0">
            <a:cs typeface="B Zar" pitchFamily="2" charset="-78"/>
          </a:endParaRPr>
        </a:p>
      </dsp:txBody>
      <dsp:txXfrm>
        <a:off x="0" y="364007"/>
        <a:ext cx="7693025" cy="3628800"/>
      </dsp:txXfrm>
    </dsp:sp>
    <dsp:sp modelId="{41704A6B-45FF-46C2-A700-6B1F59CC7845}">
      <dsp:nvSpPr>
        <dsp:cNvPr id="0" name=""/>
        <dsp:cNvSpPr/>
      </dsp:nvSpPr>
      <dsp:spPr>
        <a:xfrm>
          <a:off x="384651" y="98327"/>
          <a:ext cx="5385117"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545" tIns="0" rIns="203545" bIns="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نتیجۀ کارایی بازار</a:t>
          </a:r>
          <a:endParaRPr lang="en-US" sz="1800" kern="1200" dirty="0">
            <a:cs typeface="B Titr" pitchFamily="2" charset="-78"/>
          </a:endParaRPr>
        </a:p>
      </dsp:txBody>
      <dsp:txXfrm>
        <a:off x="384651" y="98327"/>
        <a:ext cx="5385117" cy="5313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4AD5D8F-7A25-4580-BDF8-DE0411180AA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AD5D8F-7A25-4580-BDF8-DE0411180AA2}"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AD5D8F-7A25-4580-BDF8-DE0411180AA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0"/>
            <a:ext cx="5867400" cy="6858000"/>
            <a:chOff x="0" y="0"/>
            <a:chExt cx="3696" cy="4320"/>
          </a:xfrm>
        </p:grpSpPr>
        <p:sp>
          <p:nvSpPr>
            <p:cNvPr id="65539"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65540"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65541" name="Group 5"/>
          <p:cNvGrpSpPr>
            <a:grpSpLocks/>
          </p:cNvGrpSpPr>
          <p:nvPr/>
        </p:nvGrpSpPr>
        <p:grpSpPr bwMode="auto">
          <a:xfrm>
            <a:off x="3632200" y="4889500"/>
            <a:ext cx="4876800" cy="319088"/>
            <a:chOff x="2288" y="3080"/>
            <a:chExt cx="3072" cy="201"/>
          </a:xfrm>
        </p:grpSpPr>
        <p:sp>
          <p:nvSpPr>
            <p:cNvPr id="65542"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65543"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6554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65545"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65546" name="Rectangle 10"/>
          <p:cNvSpPr>
            <a:spLocks noGrp="1" noChangeArrowheads="1"/>
          </p:cNvSpPr>
          <p:nvPr>
            <p:ph type="ftr" sz="quarter" idx="3"/>
          </p:nvPr>
        </p:nvSpPr>
        <p:spPr/>
        <p:txBody>
          <a:bodyPr/>
          <a:lstStyle>
            <a:lvl1pPr algn="r">
              <a:defRPr/>
            </a:lvl1pPr>
          </a:lstStyle>
          <a:p>
            <a:endParaRPr lang="en-US"/>
          </a:p>
        </p:txBody>
      </p:sp>
      <p:sp>
        <p:nvSpPr>
          <p:cNvPr id="65547" name="Rectangle 11"/>
          <p:cNvSpPr>
            <a:spLocks noGrp="1" noChangeArrowheads="1"/>
          </p:cNvSpPr>
          <p:nvPr>
            <p:ph type="sldNum" sz="quarter" idx="4"/>
          </p:nvPr>
        </p:nvSpPr>
        <p:spPr>
          <a:xfrm>
            <a:off x="76200" y="6248400"/>
            <a:ext cx="587375" cy="488950"/>
          </a:xfrm>
        </p:spPr>
        <p:txBody>
          <a:bodyPr anchorCtr="0"/>
          <a:lstStyle>
            <a:lvl1pPr>
              <a:defRPr/>
            </a:lvl1pPr>
          </a:lstStyle>
          <a:p>
            <a:fld id="{8806DB42-AE00-4794-B3D3-26F52EB87CF3}" type="slidenum">
              <a:rPr lang="en-US"/>
              <a:pPr/>
              <a:t>‹#›</a:t>
            </a:fld>
            <a:endParaRPr lang="en-US"/>
          </a:p>
        </p:txBody>
      </p:sp>
      <p:sp>
        <p:nvSpPr>
          <p:cNvPr id="6554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632A82-C640-4902-92D6-91905974A2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3F2FA7-E023-40E4-ADD7-E83FF7494B2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lvl1pPr algn="ctr" rtl="1">
              <a:defRPr b="0">
                <a:cs typeface="B Titr"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r" rtl="1">
              <a:defRPr>
                <a:cs typeface="B Titr" pitchFamily="2" charset="-78"/>
              </a:defRPr>
            </a:lvl1pPr>
            <a:lvl2pPr algn="r" rtl="1">
              <a:defRPr/>
            </a:lvl2pPr>
            <a:lvl3pPr algn="r" rtl="1">
              <a:defRPr/>
            </a:lvl3pPr>
            <a:lvl4pPr algn="r" rtl="1">
              <a:defRPr/>
            </a:lvl4pPr>
            <a:lvl5pPr algn="r" rtl="1">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344E49-A93C-44A7-9746-525AF6AA1C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48E694-6F8E-4571-AEDE-224396774AB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6C1C3F-21AC-4817-A6D6-7F433DA0CC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6D8B0D9-DAE8-44D2-925A-03611AA63D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4F792E-B178-49B5-AAAF-1B7C3D525CC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D5AD14-7325-4C21-95A2-ADC45BDBDA1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11BE7D-4CC8-40B8-BA02-2D0130DD69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5DF9C5-1BBB-4F2D-98A3-C810E99D142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7620000" cy="6858000"/>
            <a:chOff x="0" y="0"/>
            <a:chExt cx="4800" cy="4320"/>
          </a:xfrm>
        </p:grpSpPr>
        <p:grpSp>
          <p:nvGrpSpPr>
            <p:cNvPr id="64515" name="Group 3"/>
            <p:cNvGrpSpPr>
              <a:grpSpLocks/>
            </p:cNvGrpSpPr>
            <p:nvPr userDrawn="1"/>
          </p:nvGrpSpPr>
          <p:grpSpPr bwMode="auto">
            <a:xfrm>
              <a:off x="0" y="0"/>
              <a:ext cx="2016" cy="4320"/>
              <a:chOff x="0" y="0"/>
              <a:chExt cx="2016" cy="4320"/>
            </a:xfrm>
          </p:grpSpPr>
          <p:sp>
            <p:nvSpPr>
              <p:cNvPr id="6451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6451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64518" name="Group 6"/>
            <p:cNvGrpSpPr>
              <a:grpSpLocks/>
            </p:cNvGrpSpPr>
            <p:nvPr/>
          </p:nvGrpSpPr>
          <p:grpSpPr bwMode="auto">
            <a:xfrm>
              <a:off x="144" y="1248"/>
              <a:ext cx="4656" cy="201"/>
              <a:chOff x="144" y="1248"/>
              <a:chExt cx="4656" cy="201"/>
            </a:xfrm>
          </p:grpSpPr>
          <p:sp>
            <p:nvSpPr>
              <p:cNvPr id="6451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6452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6452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6452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6452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6452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F794E515-5EAC-490D-8386-DBE6FF0E852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1" fontAlgn="base">
        <a:lnSpc>
          <a:spcPct val="90000"/>
        </a:lnSpc>
        <a:spcBef>
          <a:spcPct val="0"/>
        </a:spcBef>
        <a:spcAft>
          <a:spcPct val="0"/>
        </a:spcAft>
        <a:defRPr sz="2400" b="1">
          <a:solidFill>
            <a:schemeClr val="tx2"/>
          </a:solidFill>
          <a:latin typeface="+mj-lt"/>
          <a:ea typeface="+mj-ea"/>
          <a:cs typeface="B Titr" pitchFamily="2" charset="-78"/>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r" rtl="1"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fontAlgn="base">
        <a:spcBef>
          <a:spcPct val="20000"/>
        </a:spcBef>
        <a:spcAft>
          <a:spcPct val="0"/>
        </a:spcAft>
        <a:buClr>
          <a:schemeClr val="tx1"/>
        </a:buClr>
        <a:buSzPct val="75000"/>
        <a:buChar char="–"/>
        <a:defRPr sz="2400">
          <a:solidFill>
            <a:schemeClr val="tx1"/>
          </a:solidFill>
          <a:latin typeface="+mn-lt"/>
        </a:defRPr>
      </a:lvl2pPr>
      <a:lvl3pPr marL="1143000" indent="-228600" algn="r" rtl="1"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r" rtl="1" fontAlgn="base">
        <a:spcBef>
          <a:spcPct val="20000"/>
        </a:spcBef>
        <a:spcAft>
          <a:spcPct val="0"/>
        </a:spcAft>
        <a:buClr>
          <a:schemeClr val="tx1"/>
        </a:buClr>
        <a:buSzPct val="80000"/>
        <a:buChar char="–"/>
        <a:defRPr>
          <a:solidFill>
            <a:schemeClr val="tx1"/>
          </a:solidFill>
          <a:latin typeface="+mn-lt"/>
        </a:defRPr>
      </a:lvl4pPr>
      <a:lvl5pPr marL="20574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xml"/><Relationship Id="rId11" Type="http://schemas.openxmlformats.org/officeDocument/2006/relationships/oleObject" Target="../embeddings/oleObject1.bin"/><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5E3FF"/>
        </a:solidFill>
        <a:effectLst/>
      </p:bgPr>
    </p:bg>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685800" y="990600"/>
            <a:ext cx="5254352" cy="1905000"/>
          </a:xfrm>
        </p:spPr>
        <p:txBody>
          <a:bodyPr/>
          <a:lstStyle/>
          <a:p>
            <a:r>
              <a:rPr lang="fa-IR"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پاسخ‌نامۀ آزمون </a:t>
            </a:r>
            <a:br>
              <a:rPr lang="fa-IR"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درس مدیریت ریسک</a:t>
            </a:r>
            <a:endParaRPr lang="en-US"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2051" name="Rectangle 3"/>
          <p:cNvSpPr>
            <a:spLocks noGrp="1" noChangeArrowheads="1"/>
          </p:cNvSpPr>
          <p:nvPr>
            <p:ph type="subTitle" idx="1"/>
          </p:nvPr>
        </p:nvSpPr>
        <p:spPr/>
        <p:txBody>
          <a:bodyPr/>
          <a:lstStyle/>
          <a:p>
            <a:pPr algn="r"/>
            <a:r>
              <a:rPr lang="fa-IR" sz="2000" dirty="0" smtClean="0">
                <a:solidFill>
                  <a:srgbClr val="3399FF"/>
                </a:solidFill>
                <a:latin typeface="ذ ظشق"/>
                <a:cs typeface="B Zar" pitchFamily="2" charset="-78"/>
              </a:rPr>
              <a:t>حسین عبده تبریزی </a:t>
            </a:r>
          </a:p>
          <a:p>
            <a:pPr algn="r"/>
            <a:r>
              <a:rPr lang="fa-IR" sz="2000" dirty="0" smtClean="0">
                <a:solidFill>
                  <a:srgbClr val="3399FF"/>
                </a:solidFill>
                <a:latin typeface="ذ ظشق"/>
                <a:cs typeface="B Zar" pitchFamily="2" charset="-78"/>
              </a:rPr>
              <a:t>میثم رادپور</a:t>
            </a:r>
            <a:endParaRPr lang="en-US" sz="2000" dirty="0">
              <a:solidFill>
                <a:srgbClr val="3399FF"/>
              </a:solidFill>
              <a:latin typeface="ذ ظشق"/>
              <a:cs typeface="B Zar" pitchFamily="2" charset="-78"/>
            </a:endParaRPr>
          </a:p>
        </p:txBody>
      </p:sp>
      <p:sp>
        <p:nvSpPr>
          <p:cNvPr id="6" name="AutoShape 2"/>
          <p:cNvSpPr txBox="1">
            <a:spLocks noChangeArrowheads="1"/>
          </p:cNvSpPr>
          <p:nvPr/>
        </p:nvSpPr>
        <p:spPr bwMode="auto">
          <a:xfrm>
            <a:off x="158824" y="2348880"/>
            <a:ext cx="8229600" cy="1905000"/>
          </a:xfrm>
          <a:prstGeom prst="roundRect">
            <a:avLst>
              <a:gd name="adj" fmla="val 50000"/>
            </a:avLst>
          </a:prstGeom>
          <a:noFill/>
          <a:ln w="9525">
            <a:noFill/>
            <a:round/>
            <a:headEnd/>
            <a:tailEnd/>
          </a:ln>
          <a:effectLst/>
        </p:spPr>
        <p:txBody>
          <a:bodyPr vert="horz" wrap="square" lIns="91440" tIns="45720" rIns="91440" bIns="45720" numCol="1" anchor="ctr" anchorCtr="0" compatLnSpc="1"/>
          <a:lstStyle/>
          <a:p>
            <a:pPr algn="ctr" rtl="1" eaLnBrk="1" hangingPunct="1">
              <a:lnSpc>
                <a:spcPct val="90000"/>
              </a:lnSpc>
              <a:defRPr/>
            </a:pPr>
            <a:r>
              <a:rPr lang="fa-IR" sz="2400" b="1" kern="0"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mj-lt"/>
                <a:ea typeface="+mj-ea"/>
                <a:cs typeface="B Elham" pitchFamily="2" charset="-78"/>
              </a:rPr>
              <a:t>دورۀ دكترا ـ ميان‌ترم</a:t>
            </a:r>
          </a:p>
          <a:p>
            <a:pPr algn="ctr" rtl="1" eaLnBrk="1" hangingPunct="1">
              <a:lnSpc>
                <a:spcPct val="90000"/>
              </a:lnSpc>
              <a:defRPr/>
            </a:pPr>
            <a:r>
              <a:rPr lang="fa-IR" sz="2400" b="1" kern="0"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mj-lt"/>
                <a:ea typeface="+mj-ea"/>
                <a:cs typeface="B Elham" pitchFamily="2" charset="-78"/>
              </a:rPr>
              <a:t>دانشکدۀ مدیریت دانشگاه تهران</a:t>
            </a:r>
            <a:endParaRPr lang="en-US" sz="2400" b="1" kern="0"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mj-lt"/>
              <a:ea typeface="+mj-ea"/>
              <a:cs typeface="B Elham" pitchFamily="2" charset="-78"/>
            </a:endParaRPr>
          </a:p>
        </p:txBody>
      </p:sp>
      <p:sp>
        <p:nvSpPr>
          <p:cNvPr id="5" name="Rectangle 3"/>
          <p:cNvSpPr txBox="1">
            <a:spLocks noChangeArrowheads="1"/>
          </p:cNvSpPr>
          <p:nvPr/>
        </p:nvSpPr>
        <p:spPr bwMode="auto">
          <a:xfrm>
            <a:off x="6588224" y="4869160"/>
            <a:ext cx="1817464" cy="310282"/>
          </a:xfrm>
          <a:prstGeom prst="rect">
            <a:avLst/>
          </a:prstGeom>
          <a:noFill/>
          <a:ln w="9525">
            <a:noFill/>
            <a:miter lim="800000"/>
            <a:headEnd/>
            <a:tailEnd/>
          </a:ln>
          <a:effectLst/>
        </p:spPr>
        <p:txBody>
          <a:bodyPr vert="horz" wrap="square" lIns="91440" tIns="45720" rIns="91440" bIns="45720" numCol="1" anchor="b" anchorCtr="0" compatLnSpc="1"/>
          <a:lstStyle/>
          <a:p>
            <a:pPr algn="ctr" rtl="1" eaLnBrk="1" hangingPunct="1">
              <a:spcBef>
                <a:spcPct val="20000"/>
              </a:spcBef>
              <a:buClr>
                <a:schemeClr val="tx1"/>
              </a:buClr>
              <a:buSzPct val="75000"/>
              <a:defRPr/>
            </a:pPr>
            <a:r>
              <a:rPr lang="fa-IR" sz="1400" b="1" kern="0" dirty="0" smtClean="0">
                <a:solidFill>
                  <a:schemeClr val="bg1"/>
                </a:solidFill>
                <a:latin typeface="ذ ظشق"/>
                <a:cs typeface="B Zar" pitchFamily="2" charset="-78"/>
              </a:rPr>
              <a:t>بهمن‌ماه 90</a:t>
            </a:r>
            <a:endParaRPr lang="en-US" sz="1400" b="1" kern="0" dirty="0" smtClean="0">
              <a:solidFill>
                <a:schemeClr val="bg1"/>
              </a:solidFill>
              <a:latin typeface="ذ ظشق"/>
              <a:cs typeface="B Za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5. انحراف‌معیار و ارزش در معرض ریسک را به عنوان سنجه‌های ریسک با هم مقایسه کنید. این دو به لحاظ آماری چه تفاوت‌ها و شباهت‌هایی دارند؟</a:t>
            </a:r>
            <a:endParaRPr lang="en-US" sz="2000" dirty="0"/>
          </a:p>
        </p:txBody>
      </p:sp>
      <p:sp>
        <p:nvSpPr>
          <p:cNvPr id="3" name="Content Placeholder 2"/>
          <p:cNvSpPr>
            <a:spLocks noGrp="1"/>
          </p:cNvSpPr>
          <p:nvPr>
            <p:ph idx="1"/>
          </p:nvPr>
        </p:nvSpPr>
        <p:spPr>
          <a:xfrm>
            <a:off x="838200" y="2362200"/>
            <a:ext cx="7693025" cy="4495800"/>
          </a:xfrm>
        </p:spPr>
        <p:txBody>
          <a:bodyPr/>
          <a:lstStyle/>
          <a:p>
            <a:pPr algn="justLow"/>
            <a:r>
              <a:rPr lang="fa-IR" sz="2000" dirty="0" smtClean="0">
                <a:cs typeface="B Zar" pitchFamily="2" charset="-78"/>
              </a:rPr>
              <a:t>انحراف معیار و ارزش در معرض ریسک هر دو از جنس صدک </a:t>
            </a:r>
            <a:r>
              <a:rPr lang="en-US" sz="2000" dirty="0" smtClean="0">
                <a:cs typeface="B Zar" pitchFamily="2" charset="-78"/>
              </a:rPr>
              <a:t>(</a:t>
            </a:r>
            <a:r>
              <a:rPr lang="en-US" sz="2000" dirty="0" err="1" smtClean="0">
                <a:cs typeface="B Zar" pitchFamily="2" charset="-78"/>
              </a:rPr>
              <a:t>quantile</a:t>
            </a:r>
            <a:r>
              <a:rPr lang="en-US" sz="2000" dirty="0" smtClean="0">
                <a:cs typeface="B Zar" pitchFamily="2" charset="-78"/>
              </a:rPr>
              <a:t>)</a:t>
            </a:r>
            <a:r>
              <a:rPr lang="fa-IR" sz="2000" dirty="0" smtClean="0">
                <a:cs typeface="B Zar" pitchFamily="2" charset="-78"/>
              </a:rPr>
              <a:t> و با لحاظ فرض نرمال‌بودن توزیع سری بازدۀ مالی، می‌توان گفت انحراف معیار صدک "16"ام و "84"ام و ارزش در معرض ریسک صدک</a:t>
            </a:r>
            <a:r>
              <a:rPr lang="el-GR" sz="2000" dirty="0" smtClean="0">
                <a:cs typeface="B Zar" pitchFamily="2" charset="-78"/>
              </a:rPr>
              <a:t>α</a:t>
            </a:r>
            <a:r>
              <a:rPr lang="en-US" sz="2000" dirty="0" smtClean="0">
                <a:cs typeface="B Zar" pitchFamily="2" charset="-78"/>
              </a:rPr>
              <a:t> </a:t>
            </a:r>
            <a:r>
              <a:rPr lang="fa-IR" sz="2000" dirty="0" smtClean="0">
                <a:cs typeface="B Zar" pitchFamily="2" charset="-78"/>
              </a:rPr>
              <a:t> ام توزیع نرمال است که </a:t>
            </a:r>
            <a:r>
              <a:rPr lang="el-GR" sz="2000" dirty="0" smtClean="0">
                <a:cs typeface="B Zar" pitchFamily="2" charset="-78"/>
              </a:rPr>
              <a:t>α</a:t>
            </a:r>
            <a:r>
              <a:rPr lang="fa-IR" sz="2000" dirty="0" smtClean="0">
                <a:cs typeface="B Zar" pitchFamily="2" charset="-78"/>
              </a:rPr>
              <a:t> همان سطح اطمینان برآوردهای </a:t>
            </a:r>
            <a:r>
              <a:rPr lang="en-US" sz="2000" dirty="0" err="1" smtClean="0">
                <a:cs typeface="B Zar" pitchFamily="2" charset="-78"/>
              </a:rPr>
              <a:t>VaR</a:t>
            </a:r>
            <a:r>
              <a:rPr lang="fa-IR" sz="2000" dirty="0" smtClean="0">
                <a:cs typeface="B Zar" pitchFamily="2" charset="-78"/>
              </a:rPr>
              <a:t> است. آلفا می‌تواند 1، 5، 10 و یا هر عدد دیگری بین 0 تا 100 باشد. اما از آنجا که ارزش در معرض ریسک بدنبال صدک‌های دنبالۀ توزیع است، عموماً  کمتر از 10 لحاظ می‌شود. بنابراین زمانی که توزیع سری مالی موردنظر نرمال باشد، ارزش در معرض ریسک و انحراف معیار با هم تفاوتی ندارند. </a:t>
            </a:r>
            <a:endParaRPr lang="en-US" sz="2000" dirty="0" smtClean="0">
              <a:cs typeface="B Zar" pitchFamily="2" charset="-78"/>
            </a:endParaRPr>
          </a:p>
          <a:p>
            <a:pPr algn="justLow"/>
            <a:r>
              <a:rPr lang="fa-IR" sz="2000" dirty="0" smtClean="0">
                <a:cs typeface="B Zar" pitchFamily="2" charset="-78"/>
              </a:rPr>
              <a:t>در محاسبۀ انحراف معیار، انحرافات مثبت و منفی از مقدار مورد انتظار مبنای محاسبۀ ریسک است در حالی‌که در ارزش در معرض ریسک انحرافات منفی از مقدار مورد انتظار مبنای محاسبۀ این سنجه است. تا زمانی که توزیع متغیر تصادفی نرمال و یا حداقل متقارن باشد، این مسأله، مشکلی ایجاد نمی‌کند. اما در صورتی که توزیع نامتقارن باشد، این مسأله تفاوت با اهمیتی در محاسبات ایجاد می‌نماید، می‌توان گفت در انحراف معیار هرگونه انحرافی از مقدار مورد انتظار مبنای محاسبۀ ریسک است در حالیکه در </a:t>
            </a:r>
            <a:r>
              <a:rPr lang="en-US" sz="2000" dirty="0" err="1" smtClean="0">
                <a:cs typeface="B Zar" pitchFamily="2" charset="-78"/>
              </a:rPr>
              <a:t>VaR</a:t>
            </a:r>
            <a:r>
              <a:rPr lang="fa-IR" sz="2000" dirty="0" smtClean="0">
                <a:cs typeface="B Zar" pitchFamily="2" charset="-78"/>
              </a:rPr>
              <a:t> انحرافات نگران‌کننده از مقدار مورد انتظار مبنای محاسبۀ این سنجه است. </a:t>
            </a:r>
            <a:endParaRPr lang="en-US" sz="2000" dirty="0" smtClean="0">
              <a:cs typeface="B Zar" pitchFamily="2" charset="-78"/>
            </a:endParaRPr>
          </a:p>
          <a:p>
            <a:pPr algn="justLow"/>
            <a:endParaRPr lang="en-US" sz="20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ادامۀ پاسخ به سوال 5</a:t>
            </a:r>
            <a:endParaRPr lang="en-US" dirty="0"/>
          </a:p>
        </p:txBody>
      </p:sp>
      <p:sp>
        <p:nvSpPr>
          <p:cNvPr id="3" name="Content Placeholder 2"/>
          <p:cNvSpPr>
            <a:spLocks noGrp="1"/>
          </p:cNvSpPr>
          <p:nvPr>
            <p:ph idx="1"/>
          </p:nvPr>
        </p:nvSpPr>
        <p:spPr>
          <a:xfrm>
            <a:off x="838200" y="2362200"/>
            <a:ext cx="7693025" cy="4163144"/>
          </a:xfrm>
        </p:spPr>
        <p:txBody>
          <a:bodyPr/>
          <a:lstStyle/>
          <a:p>
            <a:pPr algn="justLow"/>
            <a:r>
              <a:rPr lang="fa-IR" sz="2000" dirty="0" smtClean="0">
                <a:cs typeface="B Zar" pitchFamily="2" charset="-78"/>
              </a:rPr>
              <a:t>به محض اینکه توزیع سری مالی از نرمال فاصله می‌گیرد، انحراف معیار بسته به انحراف توزیع واقعی متغیر مورد بررسی از توزیع نرمال، معنی خود را از دست می‌دهد. دیگر نمی‌توان گفت که انحراف معیار صدک "16"ام و "84"ام است. به عبارتی دیگر نمی‌توان گفت که حدود 68 درصد از سطح منحنی بین  محصور است. اما ارزش در معرض ریسک نمایان‌گر صدکی است که بسته به فرض توزیع (که می‌تواند نرمال نباشد) محاسبه می‌شود و بنابراین با انحراف توزیع متغیر مورد بررسی از توزیع نرمال این امکان وجود دارد که هم‌چنان معنی خود را به لحاظ آماری حفظ کند. </a:t>
            </a:r>
            <a:endParaRPr lang="en-US" sz="2000" dirty="0" smtClean="0">
              <a:cs typeface="B Zar" pitchFamily="2" charset="-78"/>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6. مؤلفه‌های ریسک چگونه در فرآیند مدل‌سازی ریسک متبلور می‌شوند؟</a:t>
            </a:r>
            <a:endParaRPr lang="en-US" dirty="0"/>
          </a:p>
        </p:txBody>
      </p:sp>
      <p:sp>
        <p:nvSpPr>
          <p:cNvPr id="3" name="Content Placeholder 2"/>
          <p:cNvSpPr>
            <a:spLocks noGrp="1"/>
          </p:cNvSpPr>
          <p:nvPr>
            <p:ph idx="1"/>
          </p:nvPr>
        </p:nvSpPr>
        <p:spPr/>
        <p:txBody>
          <a:bodyPr/>
          <a:lstStyle/>
          <a:p>
            <a:r>
              <a:rPr lang="fa-IR" dirty="0" smtClean="0">
                <a:cs typeface="B Zar" pitchFamily="2" charset="-78"/>
              </a:rPr>
              <a:t>عدم‌اطمینان </a:t>
            </a:r>
            <a:r>
              <a:rPr lang="en-US" dirty="0" smtClean="0">
                <a:cs typeface="B Zar" pitchFamily="2" charset="-78"/>
              </a:rPr>
              <a:t>(uncertainty)</a:t>
            </a:r>
            <a:r>
              <a:rPr lang="fa-IR" dirty="0" smtClean="0">
                <a:cs typeface="B Zar" pitchFamily="2" charset="-78"/>
              </a:rPr>
              <a:t> و در معرض بودن </a:t>
            </a:r>
            <a:r>
              <a:rPr lang="en-US" dirty="0" smtClean="0">
                <a:cs typeface="B Zar" pitchFamily="2" charset="-78"/>
              </a:rPr>
              <a:t>(exposure)</a:t>
            </a:r>
            <a:r>
              <a:rPr lang="fa-IR" dirty="0" smtClean="0">
                <a:cs typeface="B Zar" pitchFamily="2" charset="-78"/>
              </a:rPr>
              <a:t> مؤلفه‌های ریسک بازدارند. مؤلفۀ عدم‌اطمینان در فرآیند استنباط، و مؤلفۀ در معرض بودن در فرآیند نگاشت ظاهر می‌شود. </a:t>
            </a:r>
            <a:endParaRPr lang="en-US" dirty="0" smtClean="0">
              <a:cs typeface="B Zar" pitchFamily="2" charset="-78"/>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7. "اگر بازار کارا باشد، استفاده از ابزار مشتقه برای پوشش ریسک کار بیهوده‌ای است." صحت و سقم این گزاره را از نظرگاه مدیریت ریسک بررسی کنید. </a:t>
            </a:r>
            <a:endParaRPr lang="en-US" sz="2000" dirty="0"/>
          </a:p>
        </p:txBody>
      </p:sp>
      <p:graphicFrame>
        <p:nvGraphicFramePr>
          <p:cNvPr id="4" name="Content Placeholder 3"/>
          <p:cNvGraphicFramePr>
            <a:graphicFrameLocks noGrp="1"/>
          </p:cNvGraphicFramePr>
          <p:nvPr>
            <p:ph idx="1"/>
          </p:nvPr>
        </p:nvGraphicFramePr>
        <p:xfrm>
          <a:off x="838200" y="2362200"/>
          <a:ext cx="7693025" cy="4235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ادامۀ پاسخ به سوال 7</a:t>
            </a:r>
            <a:endParaRPr lang="en-US" dirty="0"/>
          </a:p>
        </p:txBody>
      </p:sp>
      <p:graphicFrame>
        <p:nvGraphicFramePr>
          <p:cNvPr id="4" name="Content Placeholder 3"/>
          <p:cNvGraphicFramePr>
            <a:graphicFrameLocks noGrp="1"/>
          </p:cNvGraphicFramePr>
          <p:nvPr>
            <p:ph idx="1"/>
          </p:nvPr>
        </p:nvGraphicFramePr>
        <p:xfrm>
          <a:off x="838200" y="2362200"/>
          <a:ext cx="7693025" cy="4091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8. اگر مربع پسماندهای حاصل از یک رگرسیون خطی همبسته باشند، احتمالاً کدام پدیده شناسایی شده است؟ آیا این پدیده برآوردهای رگرسیون را با مسأله‌ای مواجه می‌کند؟ توضیح دهید. </a:t>
            </a:r>
            <a:endParaRPr lang="en-US" sz="2000" dirty="0"/>
          </a:p>
        </p:txBody>
      </p:sp>
      <p:sp>
        <p:nvSpPr>
          <p:cNvPr id="3" name="Content Placeholder 2"/>
          <p:cNvSpPr>
            <a:spLocks noGrp="1"/>
          </p:cNvSpPr>
          <p:nvPr>
            <p:ph idx="1"/>
          </p:nvPr>
        </p:nvSpPr>
        <p:spPr/>
        <p:txBody>
          <a:bodyPr/>
          <a:lstStyle/>
          <a:p>
            <a:pPr algn="justLow"/>
            <a:r>
              <a:rPr lang="fa-IR" sz="2400" dirty="0" smtClean="0">
                <a:cs typeface="B Zar" pitchFamily="2" charset="-78"/>
              </a:rPr>
              <a:t>اگر مربع پسماندهای حاصل از یک مدل رگرسیون همبسته باشد، احتمالاً نشان‌دهندۀ وجود خوشۀ تلاطم </a:t>
            </a:r>
            <a:r>
              <a:rPr lang="en-US" sz="2400" dirty="0" smtClean="0">
                <a:cs typeface="B Zar" pitchFamily="2" charset="-78"/>
              </a:rPr>
              <a:t>(volatility cluster)</a:t>
            </a:r>
            <a:r>
              <a:rPr lang="fa-IR" sz="2400" dirty="0" smtClean="0">
                <a:cs typeface="B Zar" pitchFamily="2" charset="-78"/>
              </a:rPr>
              <a:t> است، به این معنی که در سری تلاطم متغیر تصادفی پایه، دوره‌های کم‌نوسان با هم و دوره‌های پرنوسان با هم ظاهر می‌شوند و به اصطلاح تشکیل خوشه می‌دهند. </a:t>
            </a:r>
          </a:p>
          <a:p>
            <a:pPr algn="justLow"/>
            <a:r>
              <a:rPr lang="fa-IR" sz="2400" dirty="0" smtClean="0">
                <a:cs typeface="B Zar" pitchFamily="2" charset="-78"/>
              </a:rPr>
              <a:t>بدیهی است که وجود خوشۀ تلاطم بر ناهمسانی واریانس </a:t>
            </a:r>
            <a:r>
              <a:rPr lang="en-US" sz="2400" dirty="0" smtClean="0">
                <a:cs typeface="B Zar" pitchFamily="2" charset="-78"/>
              </a:rPr>
              <a:t>(</a:t>
            </a:r>
            <a:r>
              <a:rPr lang="en-US" sz="2400" dirty="0" err="1" smtClean="0">
                <a:cs typeface="B Zar" pitchFamily="2" charset="-78"/>
              </a:rPr>
              <a:t>heteroscedasticity</a:t>
            </a:r>
            <a:r>
              <a:rPr lang="en-US" sz="2400" dirty="0" smtClean="0">
                <a:cs typeface="B Zar" pitchFamily="2" charset="-78"/>
              </a:rPr>
              <a:t>)</a:t>
            </a:r>
            <a:r>
              <a:rPr lang="fa-IR" sz="2400" dirty="0" smtClean="0">
                <a:cs typeface="B Zar" pitchFamily="2" charset="-78"/>
              </a:rPr>
              <a:t> متغیر تصادفی پایه دلالت دارد. ناهمسانی واریانس فرض                       </a:t>
            </a:r>
            <a:r>
              <a:rPr lang="fa-IR" sz="2400" dirty="0" smtClean="0">
                <a:cs typeface="B Zar" pitchFamily="2" charset="-78"/>
              </a:rPr>
              <a:t> را </a:t>
            </a:r>
            <a:r>
              <a:rPr lang="fa-IR" sz="2400" dirty="0" smtClean="0">
                <a:cs typeface="B Zar" pitchFamily="2" charset="-78"/>
              </a:rPr>
              <a:t>نقض می‌کند و بنابراین، تخمین‌های رگرسیون کارایی خود را از دست می‌دهند.</a:t>
            </a:r>
            <a:endParaRPr lang="en-US" sz="2400" dirty="0" smtClean="0">
              <a:cs typeface="B Zar" pitchFamily="2" charset="-78"/>
            </a:endParaRPr>
          </a:p>
          <a:p>
            <a:endParaRPr lang="en-US" sz="2400" dirty="0"/>
          </a:p>
        </p:txBody>
      </p:sp>
      <p:pic>
        <p:nvPicPr>
          <p:cNvPr id="4"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56176" y="4653136"/>
            <a:ext cx="1368152" cy="36778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9. پنجرۀ غلتان </a:t>
            </a:r>
            <a:r>
              <a:rPr lang="en-US" sz="2000" dirty="0" smtClean="0"/>
              <a:t>(rolling window)</a:t>
            </a:r>
            <a:r>
              <a:rPr lang="fa-IR" sz="2000" dirty="0" smtClean="0"/>
              <a:t> چیست؟ اندازۀ آن بر پایۀ چه ملاحظاتی تعیین می‌شود؟ آیا در مدل </a:t>
            </a:r>
            <a:r>
              <a:rPr lang="en-US" sz="2000" dirty="0" smtClean="0"/>
              <a:t>GARCH</a:t>
            </a:r>
            <a:r>
              <a:rPr lang="fa-IR" sz="2000" dirty="0" smtClean="0"/>
              <a:t> پنجرۀ غلتان وجود دارد؟ در مدل میانگین متحرک ساده چطور؟ </a:t>
            </a:r>
            <a:endParaRPr lang="en-US" sz="2000" dirty="0"/>
          </a:p>
        </p:txBody>
      </p:sp>
      <p:sp>
        <p:nvSpPr>
          <p:cNvPr id="3" name="Content Placeholder 2"/>
          <p:cNvSpPr>
            <a:spLocks noGrp="1"/>
          </p:cNvSpPr>
          <p:nvPr>
            <p:ph idx="1"/>
          </p:nvPr>
        </p:nvSpPr>
        <p:spPr/>
        <p:txBody>
          <a:bodyPr/>
          <a:lstStyle/>
          <a:p>
            <a:pPr algn="justLow"/>
            <a:r>
              <a:rPr lang="fa-IR" sz="2000" dirty="0" smtClean="0">
                <a:cs typeface="B Zar" pitchFamily="2" charset="-78"/>
              </a:rPr>
              <a:t>پنجرۀ غلتان همان نمونۀ متحرکی است که با گام‌های عموماً یک دوره‌ای جابه‌جا می‌شود. با جابجایی پنجرۀ غلتان، نمونۀ جدیدی حاصل می‌شود و ارائۀ تخمین‌های جدید براساس نمونۀ جدید ممکن می‌شود. اندازۀ پنجرۀ غلتان که در واقع همان اندازۀ نمونه است، براساس ملاحظات قابلیت اتکا و مربوط‌بودن انتخاب می‌شود. یعنی نمونه باید به اندازه‌ای بزرگ باشد که تخمین‌های حاصل از آن به لحاظ آماری قابل اتکا باشد و از طرف دیگر باید به اندازه‌ای کوچک باشد که مربوط‌بودن داده‌های نمونه به شرایط فعلی بازار زیر سؤال نرود. </a:t>
            </a:r>
          </a:p>
          <a:p>
            <a:pPr algn="justLow"/>
            <a:endParaRPr lang="fa-IR" sz="2000" dirty="0" smtClean="0">
              <a:cs typeface="B Zar" pitchFamily="2" charset="-78"/>
            </a:endParaRPr>
          </a:p>
          <a:p>
            <a:pPr algn="justLow"/>
            <a:r>
              <a:rPr lang="fa-IR" sz="2000" dirty="0" smtClean="0">
                <a:cs typeface="B Zar" pitchFamily="2" charset="-78"/>
              </a:rPr>
              <a:t>در مدل میانگین متحرک ساده </a:t>
            </a:r>
            <a:r>
              <a:rPr lang="en-US" sz="2000" dirty="0" smtClean="0">
                <a:cs typeface="B Zar" pitchFamily="2" charset="-78"/>
              </a:rPr>
              <a:t>(SMA)</a:t>
            </a:r>
            <a:r>
              <a:rPr lang="fa-IR" sz="2000" dirty="0" smtClean="0">
                <a:cs typeface="B Zar" pitchFamily="2" charset="-78"/>
              </a:rPr>
              <a:t> و میانگین متحرک با اوزان نمایی </a:t>
            </a:r>
            <a:r>
              <a:rPr lang="en-US" sz="2000" dirty="0" smtClean="0">
                <a:cs typeface="B Zar" pitchFamily="2" charset="-78"/>
              </a:rPr>
              <a:t>(EWMA)</a:t>
            </a:r>
            <a:r>
              <a:rPr lang="fa-IR" sz="2000" dirty="0" smtClean="0">
                <a:cs typeface="B Zar" pitchFamily="2" charset="-78"/>
              </a:rPr>
              <a:t> برای ارائۀ تخمین‌های متوالی از تلاطم، پنجرۀ غلتان روی داده‌های حرکت می‌کند و تخمین‌های متوالی ارائه می‌دهد. در مدل </a:t>
            </a:r>
            <a:r>
              <a:rPr lang="en-US" sz="2000" dirty="0" smtClean="0">
                <a:cs typeface="B Zar" pitchFamily="2" charset="-78"/>
              </a:rPr>
              <a:t>GARCH</a:t>
            </a:r>
            <a:r>
              <a:rPr lang="fa-IR" sz="2000" dirty="0" smtClean="0">
                <a:cs typeface="B Zar" pitchFamily="2" charset="-78"/>
              </a:rPr>
              <a:t> پنجرۀ غلتان به کار نمی‌آید،  </a:t>
            </a:r>
            <a:r>
              <a:rPr lang="fa-IR" sz="2000" dirty="0" smtClean="0"/>
              <a:t>(چرا؟) </a:t>
            </a:r>
            <a:r>
              <a:rPr lang="fa-IR" sz="2000" dirty="0" smtClean="0">
                <a:cs typeface="B Zar" pitchFamily="2" charset="-78"/>
              </a:rPr>
              <a:t>در این مدل براساس نمونه‌ای مشخص ابتدا پارامترها برآورد می‌شود و سپس براساس پارامترهای تخمینی، برآوردهای متوالی از تلاطم ارائه می‌شود. </a:t>
            </a:r>
            <a:endParaRPr lang="en-US" sz="2000" dirty="0" smtClean="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10. اثرات شبح </a:t>
            </a:r>
            <a:r>
              <a:rPr lang="en-US" sz="2000" dirty="0" smtClean="0"/>
              <a:t>ghost effects</a:t>
            </a:r>
            <a:r>
              <a:rPr lang="fa-IR" sz="2000" dirty="0" smtClean="0"/>
              <a:t> به چه پدیده‌ای اشاره دارد؟ در مورد وجود این پدیده در مدل‌های پیش‌بینی تلاطم چه می‌توان گفت؟ توضیح دهید. </a:t>
            </a:r>
            <a:endParaRPr lang="en-US" sz="2000" dirty="0"/>
          </a:p>
        </p:txBody>
      </p:sp>
      <p:sp>
        <p:nvSpPr>
          <p:cNvPr id="3" name="Content Placeholder 2"/>
          <p:cNvSpPr>
            <a:spLocks noGrp="1"/>
          </p:cNvSpPr>
          <p:nvPr>
            <p:ph idx="1"/>
          </p:nvPr>
        </p:nvSpPr>
        <p:spPr>
          <a:xfrm>
            <a:off x="838200" y="2362200"/>
            <a:ext cx="7693025" cy="3875112"/>
          </a:xfrm>
        </p:spPr>
        <p:txBody>
          <a:bodyPr/>
          <a:lstStyle/>
          <a:p>
            <a:pPr algn="justLow"/>
            <a:r>
              <a:rPr lang="fa-IR" sz="2400" dirty="0" smtClean="0">
                <a:cs typeface="B Zar" pitchFamily="2" charset="-78"/>
              </a:rPr>
              <a:t>وقتی از مدل‌هایی مانند میانگین متحرک ساده </a:t>
            </a:r>
            <a:r>
              <a:rPr lang="en-US" sz="2400" dirty="0" smtClean="0">
                <a:cs typeface="B Zar" pitchFamily="2" charset="-78"/>
              </a:rPr>
              <a:t>(SMA)</a:t>
            </a:r>
            <a:r>
              <a:rPr lang="fa-IR" sz="2400" dirty="0" smtClean="0">
                <a:cs typeface="B Zar" pitchFamily="2" charset="-78"/>
              </a:rPr>
              <a:t> و میانگین متحرک با اوزان نمایی </a:t>
            </a:r>
            <a:r>
              <a:rPr lang="en-US" sz="2400" dirty="0" smtClean="0">
                <a:cs typeface="B Zar" pitchFamily="2" charset="-78"/>
              </a:rPr>
              <a:t>(EWMA)</a:t>
            </a:r>
            <a:r>
              <a:rPr lang="fa-IR" sz="2400" dirty="0" smtClean="0">
                <a:cs typeface="B Zar" pitchFamily="2" charset="-78"/>
              </a:rPr>
              <a:t> برای برآورد واریانس استفاده می‌شود، اثر شوک‌های قیمتی ایجادشده می‌تواند تا مدت‌ها تخمین‌های ما را از نوسان متأثر سازد، و این در حالی است که روزها و حتی ماه‌ها ممکن است از زمان ایجاد شوک گذشته باشد. دلیل این امر نیز مشخص است چرا که خروج شوک از پنجرۀ نمونه‌گیری چندین دوره طول می‌کشد و قطعاً طی این دوره‌ها برآوردهای نوسان تحت تأثیر شوک ایجاد‌شده قرار می‌گیرند. به این پدیده اثر شبح می‌گویند. </a:t>
            </a:r>
          </a:p>
          <a:p>
            <a:pPr algn="justLow"/>
            <a:endParaRPr lang="fa-IR" sz="2400" dirty="0" smtClean="0">
              <a:cs typeface="B Zar" pitchFamily="2" charset="-78"/>
            </a:endParaRPr>
          </a:p>
          <a:p>
            <a:pPr algn="justLow"/>
            <a:r>
              <a:rPr lang="fa-IR" sz="2400" dirty="0" smtClean="0">
                <a:cs typeface="B Zar" pitchFamily="2" charset="-78"/>
              </a:rPr>
              <a:t>در مدل‌هایی که پویایی‌های تلاطم در آن‌ها بیشتر لحاظ می‌شود مانند </a:t>
            </a:r>
            <a:r>
              <a:rPr lang="en-US" sz="2400" dirty="0" smtClean="0">
                <a:cs typeface="B Zar" pitchFamily="2" charset="-78"/>
              </a:rPr>
              <a:t>GARCH</a:t>
            </a:r>
            <a:r>
              <a:rPr lang="fa-IR" sz="2400" dirty="0" smtClean="0">
                <a:cs typeface="B Zar" pitchFamily="2" charset="-78"/>
              </a:rPr>
              <a:t> اثرات شبح کمتر است و بنابراین برآوردهای حاصل از چنین مدل‌هایی کمتر تحت تأثیر شوک‌های گذشته بازار قرار می‌گیرند. </a:t>
            </a:r>
            <a:endParaRPr lang="en-US" sz="2400" dirty="0" smtClean="0">
              <a:cs typeface="B Zar" pitchFamily="2" charset="-78"/>
            </a:endParaRP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11. برای استفاده از روش حداکثر درست‌نمایی چه مفروضاتی لحاظ می‌شود؟ این روش برچه اساسی پارامترها را تخمین می‌زند؟</a:t>
            </a:r>
            <a:endParaRPr lang="en-US" sz="2000" dirty="0"/>
          </a:p>
        </p:txBody>
      </p:sp>
      <p:sp>
        <p:nvSpPr>
          <p:cNvPr id="3" name="Content Placeholder 2"/>
          <p:cNvSpPr>
            <a:spLocks noGrp="1"/>
          </p:cNvSpPr>
          <p:nvPr>
            <p:ph idx="1"/>
          </p:nvPr>
        </p:nvSpPr>
        <p:spPr/>
        <p:txBody>
          <a:bodyPr/>
          <a:lstStyle/>
          <a:p>
            <a:pPr algn="justLow"/>
            <a:r>
              <a:rPr lang="fa-IR" sz="2400" dirty="0" smtClean="0">
                <a:cs typeface="B Zar" pitchFamily="2" charset="-78"/>
              </a:rPr>
              <a:t>در روش حداکثر درست‌نمایی پارامترها به گونه‌ای برآورد می‌شوند که تابع احتمال حداکثر شود. تابع احتمال، چگالی احتمال مشترک                          </a:t>
            </a:r>
            <a:r>
              <a:rPr lang="en-US" sz="2000" dirty="0" smtClean="0">
                <a:cs typeface="B Zar" pitchFamily="2" charset="-78"/>
              </a:rPr>
              <a:t>(joint probability density)</a:t>
            </a:r>
            <a:r>
              <a:rPr lang="fa-IR" sz="2000" dirty="0" smtClean="0">
                <a:cs typeface="B Zar" pitchFamily="2" charset="-78"/>
              </a:rPr>
              <a:t> </a:t>
            </a:r>
            <a:r>
              <a:rPr lang="fa-IR" sz="2400" dirty="0" smtClean="0">
                <a:cs typeface="B Zar" pitchFamily="2" charset="-78"/>
              </a:rPr>
              <a:t>متغیر تصادفی است. چگالی احتمال مشترک نیز حاصل ضرب چگالی‌هاست. مفروضات اساسی روش حداکثر درست‌نمایی، هم توزیع بودن و استقلال توزیع سری متغیر تصادفی است که آنرا با </a:t>
            </a:r>
            <a:r>
              <a:rPr lang="en-US" sz="2000" dirty="0" smtClean="0">
                <a:cs typeface="B Zar" pitchFamily="2" charset="-78"/>
              </a:rPr>
              <a:t>(</a:t>
            </a:r>
            <a:r>
              <a:rPr lang="en-US" sz="2000" dirty="0" err="1" smtClean="0">
                <a:cs typeface="B Zar" pitchFamily="2" charset="-78"/>
              </a:rPr>
              <a:t>i</a:t>
            </a:r>
            <a:r>
              <a:rPr lang="en-US" sz="2000" dirty="0" smtClean="0">
                <a:cs typeface="B Zar" pitchFamily="2" charset="-78"/>
              </a:rPr>
              <a:t>. </a:t>
            </a:r>
            <a:r>
              <a:rPr lang="en-US" sz="2000" dirty="0" err="1" smtClean="0">
                <a:cs typeface="B Zar" pitchFamily="2" charset="-78"/>
              </a:rPr>
              <a:t>i</a:t>
            </a:r>
            <a:r>
              <a:rPr lang="en-US" sz="2000" dirty="0" smtClean="0">
                <a:cs typeface="B Zar" pitchFamily="2" charset="-78"/>
              </a:rPr>
              <a:t>. d)</a:t>
            </a:r>
            <a:r>
              <a:rPr lang="fa-IR" sz="2000" dirty="0" smtClean="0">
                <a:cs typeface="B Zar" pitchFamily="2" charset="-78"/>
              </a:rPr>
              <a:t> </a:t>
            </a:r>
            <a:r>
              <a:rPr lang="fa-IR" sz="2400" dirty="0" smtClean="0">
                <a:cs typeface="B Zar" pitchFamily="2" charset="-78"/>
              </a:rPr>
              <a:t>نشان می‌دهند. </a:t>
            </a:r>
          </a:p>
          <a:p>
            <a:pPr algn="justLow"/>
            <a:r>
              <a:rPr lang="fa-IR" sz="2400" dirty="0" smtClean="0">
                <a:cs typeface="B Zar" pitchFamily="2" charset="-78"/>
              </a:rPr>
              <a:t>بدیهی است برای این‌که چگالی‌ها قابل ضرب باشند باید هم توزیع باشند و برای اینکه چگالی احتمال مشترک صرفاً معادل حاصل ضرب چگالی‌ها باشد، باید مستقل از هم باشند. </a:t>
            </a:r>
            <a:endParaRPr lang="en-US" sz="2400" dirty="0" smtClean="0">
              <a:cs typeface="B Zar" pitchFamily="2" charset="-78"/>
            </a:endParaRPr>
          </a:p>
          <a:p>
            <a:pPr algn="justLow"/>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12."براساس شواهد توزیع سری بازدۀ مالی نرمال غیرشرطی است." صحت و سقم این گزاره را بررسی کنید. </a:t>
            </a:r>
            <a:endParaRPr lang="en-US" sz="2000" dirty="0"/>
          </a:p>
        </p:txBody>
      </p:sp>
      <p:sp>
        <p:nvSpPr>
          <p:cNvPr id="3" name="Content Placeholder 2"/>
          <p:cNvSpPr>
            <a:spLocks noGrp="1"/>
          </p:cNvSpPr>
          <p:nvPr>
            <p:ph idx="1"/>
          </p:nvPr>
        </p:nvSpPr>
        <p:spPr/>
        <p:txBody>
          <a:bodyPr/>
          <a:lstStyle/>
          <a:p>
            <a:pPr algn="justLow"/>
            <a:r>
              <a:rPr lang="fa-IR" sz="2400" dirty="0" smtClean="0">
                <a:cs typeface="B Zar" pitchFamily="2" charset="-78"/>
              </a:rPr>
              <a:t>این گزاره صحیح نیست، چراکه شواهد عموماً گویای این است که توزیع سری بازدۀ مالی نرمال شرطی است، بدین معنی که توزیع بازده در طی زمان براساس اخبار جدید و شرایط جدید تغییر شکل می‌دهد. فرآیند شکل‌گیری قیمت‌ها، فرآیندی پویا است که براساس آخرین اطلاع رسیده تعدیل می‌شود، بنابراین نمی‌توان توزیعی غیرشرطی را به سری بازدۀ مالی نسبت داد. </a:t>
            </a:r>
          </a:p>
          <a:p>
            <a:pPr algn="justLow"/>
            <a:r>
              <a:rPr lang="fa-IR" sz="2400" dirty="0" smtClean="0">
                <a:cs typeface="B Zar" pitchFamily="2" charset="-78"/>
              </a:rPr>
              <a:t>وقتی می‌گوییم توزیع بازده نرمال شرطی است توزیع بازده به‌خاطر هر دو پارامتر توزیع نرمال یعنی میانگین و واریانس ممکن است تغییر شکل دهد. آنچه که از بررسی سری‌های مالی حاصل می‌شود این است که عموماً شرطی‌بودن توزیع به‌خاطر شرطی‌بودن نوسان بازده است، نه به علت شرطی بودن بازدۀ موردانتظار.</a:t>
            </a:r>
            <a:endParaRPr lang="en-US" sz="2400" dirty="0" smtClean="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1. در مدل‌های </a:t>
            </a:r>
            <a:r>
              <a:rPr lang="en-US" sz="2000" dirty="0" smtClean="0"/>
              <a:t>ARCH</a:t>
            </a:r>
            <a:r>
              <a:rPr lang="fa-IR" sz="2000" dirty="0" smtClean="0"/>
              <a:t> و </a:t>
            </a:r>
            <a:r>
              <a:rPr lang="en-US" sz="2000" dirty="0" smtClean="0"/>
              <a:t>GARCH</a:t>
            </a:r>
            <a:r>
              <a:rPr lang="fa-IR" sz="2000" dirty="0" smtClean="0"/>
              <a:t> کدام مفروضات کلاسیک رگرسیون لحاظ نمی‌شود؟ توضیح دهید. </a:t>
            </a:r>
            <a:endParaRPr lang="en-US" sz="2000" dirty="0"/>
          </a:p>
        </p:txBody>
      </p:sp>
      <p:graphicFrame>
        <p:nvGraphicFramePr>
          <p:cNvPr id="14" name="Content Placeholder 13"/>
          <p:cNvGraphicFramePr>
            <a:graphicFrameLocks noGrp="1"/>
          </p:cNvGraphicFramePr>
          <p:nvPr>
            <p:ph idx="1"/>
          </p:nvPr>
        </p:nvGraphicFramePr>
        <p:xfrm>
          <a:off x="838200" y="2585045"/>
          <a:ext cx="7693025" cy="4084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5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5889" name="Picture 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419872" y="3334891"/>
            <a:ext cx="2820202" cy="526157"/>
          </a:xfrm>
          <a:prstGeom prst="rect">
            <a:avLst/>
          </a:prstGeom>
          <a:noFill/>
        </p:spPr>
      </p:pic>
      <p:sp>
        <p:nvSpPr>
          <p:cNvPr id="165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5893" name="Picture 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491880" y="4797152"/>
            <a:ext cx="1689434" cy="454149"/>
          </a:xfrm>
          <a:prstGeom prst="rect">
            <a:avLst/>
          </a:prstGeom>
          <a:noFill/>
        </p:spPr>
      </p:pic>
      <p:sp>
        <p:nvSpPr>
          <p:cNvPr id="1658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5895" name="Picture 7"/>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3491880" y="6237312"/>
            <a:ext cx="2282703" cy="463674"/>
          </a:xfrm>
          <a:prstGeom prst="rect">
            <a:avLst/>
          </a:prstGeom>
          <a:noFill/>
        </p:spPr>
      </p:pic>
      <p:graphicFrame>
        <p:nvGraphicFramePr>
          <p:cNvPr id="11" name="Object 10"/>
          <p:cNvGraphicFramePr>
            <a:graphicFrameLocks noChangeAspect="1"/>
          </p:cNvGraphicFramePr>
          <p:nvPr/>
        </p:nvGraphicFramePr>
        <p:xfrm>
          <a:off x="7236296" y="4365104"/>
          <a:ext cx="203200" cy="241300"/>
        </p:xfrm>
        <a:graphic>
          <a:graphicData uri="http://schemas.openxmlformats.org/presentationml/2006/ole">
            <p:oleObj spid="_x0000_s192513" name="Equation" r:id="rId11" imgW="203040" imgH="241200" progId="Equation.3">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861048"/>
            <a:ext cx="7772400" cy="1362075"/>
          </a:xfrm>
        </p:spPr>
        <p:txBody>
          <a:bodyPr/>
          <a:lstStyle/>
          <a:p>
            <a:pPr algn="ctr"/>
            <a:r>
              <a:rPr lang="fa-IR" sz="6600" b="0" dirty="0" smtClean="0">
                <a:cs typeface="B Titr" pitchFamily="2" charset="-78"/>
              </a:rPr>
              <a:t>با تشکر</a:t>
            </a:r>
            <a:endParaRPr lang="en-US" sz="6600" b="0" dirty="0">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000" dirty="0" smtClean="0"/>
              <a:t>ادامۀ پاسخ به سوال 1</a:t>
            </a:r>
            <a:endParaRPr lang="en-US" sz="2000" dirty="0"/>
          </a:p>
        </p:txBody>
      </p:sp>
      <p:sp>
        <p:nvSpPr>
          <p:cNvPr id="3" name="Content Placeholder 2"/>
          <p:cNvSpPr>
            <a:spLocks noGrp="1"/>
          </p:cNvSpPr>
          <p:nvPr>
            <p:ph idx="1"/>
          </p:nvPr>
        </p:nvSpPr>
        <p:spPr>
          <a:xfrm>
            <a:off x="838200" y="2362200"/>
            <a:ext cx="7693025" cy="4307160"/>
          </a:xfrm>
        </p:spPr>
        <p:txBody>
          <a:bodyPr/>
          <a:lstStyle/>
          <a:p>
            <a:pPr algn="justLow"/>
            <a:r>
              <a:rPr lang="fa-IR" sz="2000" dirty="0" smtClean="0">
                <a:cs typeface="B Zar" pitchFamily="2" charset="-78"/>
              </a:rPr>
              <a:t>اگر فرض                  </a:t>
            </a:r>
            <a:r>
              <a:rPr lang="fa-IR" sz="2000" dirty="0" smtClean="0">
                <a:cs typeface="B Zar" pitchFamily="2" charset="-78"/>
              </a:rPr>
              <a:t> به </a:t>
            </a:r>
            <a:r>
              <a:rPr lang="fa-IR" sz="2000" dirty="0" smtClean="0">
                <a:cs typeface="B Zar" pitchFamily="2" charset="-78"/>
              </a:rPr>
              <a:t>اعتبار این‌که پسماند هر دوره دارای توزیع نرمال شرطی با میانگین صفر و واریانس       است، نقص شود دیگر نمی‌توان براساس مدل غیرشرطی یادشده، واریانس بازده را برآورد کرد. </a:t>
            </a:r>
          </a:p>
          <a:p>
            <a:pPr algn="justLow">
              <a:buNone/>
            </a:pPr>
            <a:r>
              <a:rPr lang="fa-IR" sz="4400" dirty="0" smtClean="0"/>
              <a:t>				چرا؟</a:t>
            </a:r>
            <a:endParaRPr lang="en-US" sz="4400" dirty="0" smtClean="0"/>
          </a:p>
        </p:txBody>
      </p:sp>
      <p:pic>
        <p:nvPicPr>
          <p:cNvPr id="4"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44208" y="2420888"/>
            <a:ext cx="885825" cy="238125"/>
          </a:xfrm>
          <a:prstGeom prst="rect">
            <a:avLst/>
          </a:prstGeom>
          <a:noFill/>
        </p:spPr>
      </p:pic>
      <p:sp>
        <p:nvSpPr>
          <p:cNvPr id="171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1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9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1489" name="Object 1"/>
          <p:cNvGraphicFramePr>
            <a:graphicFrameLocks noChangeAspect="1"/>
          </p:cNvGraphicFramePr>
          <p:nvPr/>
        </p:nvGraphicFramePr>
        <p:xfrm>
          <a:off x="7020272" y="2636912"/>
          <a:ext cx="300484" cy="333871"/>
        </p:xfrm>
        <a:graphic>
          <a:graphicData uri="http://schemas.openxmlformats.org/presentationml/2006/ole">
            <p:oleObj spid="_x0000_s191489" name="Equation" r:id="rId4" imgW="228600" imgH="2538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ادامۀ پاسخ به سوال 1</a:t>
            </a:r>
            <a:endParaRPr lang="en-US" dirty="0"/>
          </a:p>
        </p:txBody>
      </p:sp>
      <p:sp>
        <p:nvSpPr>
          <p:cNvPr id="3" name="Content Placeholder 2"/>
          <p:cNvSpPr>
            <a:spLocks noGrp="1"/>
          </p:cNvSpPr>
          <p:nvPr>
            <p:ph idx="1"/>
          </p:nvPr>
        </p:nvSpPr>
        <p:spPr/>
        <p:txBody>
          <a:bodyPr/>
          <a:lstStyle/>
          <a:p>
            <a:pPr algn="justLow"/>
            <a:r>
              <a:rPr lang="fa-IR" sz="2000" dirty="0" smtClean="0">
                <a:cs typeface="B Zar" pitchFamily="2" charset="-78"/>
              </a:rPr>
              <a:t>با لحاظ فرض                     هنوز هم مدل رگرسیون برآوردهای نااریبی از پارامترها به دست می‌دهد، اما کارایی چنین برآوردکننده‌ای به دلیل تغییر واریانس بازده طی دوره‌های متوالی زیر سؤال می‌رود. در نتیجۀ فاصلۀ اطمینان واریانس برای تخمین‌های حاصل از چنین برآوردکننده‌ای پهن‌تر از آن چیزی خواهد بود که براساس فرض اولیۀ                 </a:t>
            </a:r>
            <a:r>
              <a:rPr lang="en-US" sz="2000" dirty="0" smtClean="0">
                <a:cs typeface="B Zar" pitchFamily="2" charset="-78"/>
              </a:rPr>
              <a:t> </a:t>
            </a:r>
            <a:r>
              <a:rPr lang="fa-IR" sz="2000" dirty="0" smtClean="0">
                <a:cs typeface="B Zar" pitchFamily="2" charset="-78"/>
              </a:rPr>
              <a:t> بنا می‌شود.</a:t>
            </a:r>
          </a:p>
          <a:p>
            <a:pPr algn="justLow"/>
            <a:endParaRPr lang="fa-IR" sz="2000" dirty="0" smtClean="0">
              <a:cs typeface="B Zar" pitchFamily="2" charset="-78"/>
            </a:endParaRPr>
          </a:p>
          <a:p>
            <a:pPr algn="justLow"/>
            <a:r>
              <a:rPr lang="fa-IR" sz="2000" dirty="0" smtClean="0"/>
              <a:t>اما مدل‌های </a:t>
            </a:r>
            <a:r>
              <a:rPr lang="en-US" sz="2000" dirty="0" smtClean="0"/>
              <a:t>ARCH</a:t>
            </a:r>
            <a:r>
              <a:rPr lang="fa-IR" sz="2000" dirty="0" smtClean="0"/>
              <a:t> و </a:t>
            </a:r>
            <a:r>
              <a:rPr lang="en-US" sz="2000" dirty="0" smtClean="0"/>
              <a:t>GARCH</a:t>
            </a:r>
            <a:r>
              <a:rPr lang="fa-IR" sz="2000" dirty="0" smtClean="0"/>
              <a:t> این مسأله را چگونه مرتفع می‌کنند؟</a:t>
            </a:r>
            <a:endParaRPr lang="en-US" sz="2000" dirty="0" smtClean="0"/>
          </a:p>
          <a:p>
            <a:pPr algn="justLow"/>
            <a:endParaRPr lang="en-US" sz="2000" dirty="0" smtClean="0">
              <a:cs typeface="B Zar" pitchFamily="2" charset="-78"/>
            </a:endParaRPr>
          </a:p>
          <a:p>
            <a:endParaRPr lang="en-US" dirty="0"/>
          </a:p>
        </p:txBody>
      </p:sp>
      <p:pic>
        <p:nvPicPr>
          <p:cNvPr id="4"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3356992"/>
            <a:ext cx="885825" cy="238125"/>
          </a:xfrm>
          <a:prstGeom prst="rect">
            <a:avLst/>
          </a:prstGeom>
          <a:noFill/>
        </p:spPr>
      </p:pic>
      <p:pic>
        <p:nvPicPr>
          <p:cNvPr id="5"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12160" y="2420888"/>
            <a:ext cx="1071479" cy="2880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ادامۀ پاسخ به سوال 1</a:t>
            </a:r>
            <a:endParaRPr lang="en-US" dirty="0"/>
          </a:p>
        </p:txBody>
      </p:sp>
      <p:sp>
        <p:nvSpPr>
          <p:cNvPr id="3" name="Content Placeholder 2"/>
          <p:cNvSpPr>
            <a:spLocks noGrp="1"/>
          </p:cNvSpPr>
          <p:nvPr>
            <p:ph idx="1"/>
          </p:nvPr>
        </p:nvSpPr>
        <p:spPr>
          <a:xfrm>
            <a:off x="838200" y="2362200"/>
            <a:ext cx="7693025" cy="4163144"/>
          </a:xfrm>
        </p:spPr>
        <p:txBody>
          <a:bodyPr/>
          <a:lstStyle/>
          <a:p>
            <a:pPr algn="justLow"/>
            <a:r>
              <a:rPr lang="fa-IR" sz="2000" dirty="0" smtClean="0">
                <a:cs typeface="B Zar" pitchFamily="2" charset="-78"/>
              </a:rPr>
              <a:t>مدل‌های </a:t>
            </a:r>
            <a:r>
              <a:rPr lang="en-US" sz="1600" dirty="0" smtClean="0">
                <a:cs typeface="B Zar" pitchFamily="2" charset="-78"/>
              </a:rPr>
              <a:t>GARCH</a:t>
            </a:r>
            <a:r>
              <a:rPr lang="fa-IR" sz="2000" dirty="0" smtClean="0">
                <a:cs typeface="B Zar" pitchFamily="2" charset="-78"/>
              </a:rPr>
              <a:t> مسألۀ ناهمسانی‌واریانس را از طریق مدل‌سازی واریانس مرتفع می‌کنند. در نتیجه نه‌تنها نواقص مدل حداقل مجذورات رفع می‌شود، بلکه یک پیش‌بینی برای واریانس هر جملۀ پسماند ارایه می‌گردد. این پیش‌بینی خصوصاً در زمینۀ مالی بسیار موردعلاقۀ متخصصان است.</a:t>
            </a:r>
            <a:endParaRPr lang="en-US" sz="2000" dirty="0" smtClean="0">
              <a:cs typeface="B Zar" pitchFamily="2" charset="-78"/>
            </a:endParaRPr>
          </a:p>
          <a:p>
            <a:pPr algn="justLow"/>
            <a:endParaRPr lang="fa-IR" sz="2000" dirty="0" smtClean="0">
              <a:cs typeface="B Zar" pitchFamily="2" charset="-78"/>
            </a:endParaRPr>
          </a:p>
          <a:p>
            <a:pPr algn="justLow"/>
            <a:r>
              <a:rPr lang="fa-IR" sz="2000" dirty="0" smtClean="0">
                <a:cs typeface="B Zar" pitchFamily="2" charset="-78"/>
              </a:rPr>
              <a:t>در واقع در مدل‌های </a:t>
            </a:r>
            <a:r>
              <a:rPr lang="en-US" sz="1600" dirty="0" smtClean="0">
                <a:cs typeface="B Zar" pitchFamily="2" charset="-78"/>
              </a:rPr>
              <a:t>GARCH</a:t>
            </a:r>
            <a:r>
              <a:rPr lang="fa-IR" sz="2000" dirty="0" smtClean="0">
                <a:cs typeface="B Zar" pitchFamily="2" charset="-78"/>
              </a:rPr>
              <a:t> که حالت تعمیم‌یافتۀ مدل‌های </a:t>
            </a:r>
            <a:r>
              <a:rPr lang="en-US" sz="1600" dirty="0" smtClean="0">
                <a:cs typeface="B Zar" pitchFamily="2" charset="-78"/>
              </a:rPr>
              <a:t>ARCH</a:t>
            </a:r>
            <a:r>
              <a:rPr lang="fa-IR" sz="2000" dirty="0" smtClean="0">
                <a:cs typeface="B Zar" pitchFamily="2" charset="-78"/>
              </a:rPr>
              <a:t> است، فرض اولیۀ                   </a:t>
            </a:r>
            <a:r>
              <a:rPr lang="en-US" sz="2000" dirty="0" smtClean="0">
                <a:cs typeface="B Zar" pitchFamily="2" charset="-78"/>
              </a:rPr>
              <a:t> </a:t>
            </a:r>
            <a:r>
              <a:rPr lang="fa-IR" sz="2000" dirty="0" smtClean="0">
                <a:cs typeface="B Zar" pitchFamily="2" charset="-78"/>
              </a:rPr>
              <a:t>  با فرض                      تعویض می‌شود. </a:t>
            </a:r>
          </a:p>
          <a:p>
            <a:pPr algn="justLow"/>
            <a:endParaRPr lang="en-US" sz="2000" dirty="0" smtClean="0">
              <a:cs typeface="B Zar" pitchFamily="2" charset="-78"/>
            </a:endParaRPr>
          </a:p>
          <a:p>
            <a:pPr algn="justLow"/>
            <a:r>
              <a:rPr lang="fa-IR" sz="2000" dirty="0" smtClean="0">
                <a:cs typeface="B Zar" pitchFamily="2" charset="-78"/>
              </a:rPr>
              <a:t>به عبارتی دیگر با استفاده از مدل‌های </a:t>
            </a:r>
            <a:r>
              <a:rPr lang="en-US" sz="1600" dirty="0" smtClean="0">
                <a:cs typeface="B Zar" pitchFamily="2" charset="-78"/>
              </a:rPr>
              <a:t>GARCH</a:t>
            </a:r>
            <a:r>
              <a:rPr lang="fa-IR" sz="2000" dirty="0" smtClean="0">
                <a:cs typeface="B Zar" pitchFamily="2" charset="-78"/>
              </a:rPr>
              <a:t> واریانس بازدۀ هر دوره براساس اخبار موجود تا دورۀ قبل برآورد می‌شود و مشکل حاصل از لحاظ فرض توزیع غیرشرطی برای پسماندهای حاصل از مدل رگرسیون که به ایجاد مدل واریانس غیرشرطی می‌انجامد، مرتفع می‌شود.</a:t>
            </a:r>
            <a:endParaRPr lang="en-US" sz="2000" dirty="0" smtClean="0">
              <a:cs typeface="B Zar" pitchFamily="2" charset="-78"/>
            </a:endParaRPr>
          </a:p>
        </p:txBody>
      </p:sp>
      <p:pic>
        <p:nvPicPr>
          <p:cNvPr id="4"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32240" y="4365104"/>
            <a:ext cx="1008112" cy="270998"/>
          </a:xfrm>
          <a:prstGeom prst="rect">
            <a:avLst/>
          </a:prstGeom>
          <a:noFill/>
        </p:spPr>
      </p:pic>
      <p:pic>
        <p:nvPicPr>
          <p:cNvPr id="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4048" y="4384919"/>
            <a:ext cx="1008112" cy="2880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2. شبیه‌سازی مونت‌کارلو به توسعۀ مدل‌های ریسک چه کمکی می‌کند؟</a:t>
            </a: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lstStyle/>
          <a:p>
            <a:pPr algn="justLow"/>
            <a:r>
              <a:rPr lang="fa-IR" sz="2400" dirty="0" smtClean="0">
                <a:cs typeface="B Zar" pitchFamily="2" charset="-78"/>
              </a:rPr>
              <a:t>شبیه‌سازی مونت‌کارلو روشی است شامل هر تکنیک نمونه‌برداری آماری جهت ارائۀ تقریبی از پاسخ‌های مسایل کمی است. این روش ما را در برآورد پارامترهای مدل‌ها کمک می‌کند. عموماً زمانی از این روش استفاده می‌شود که روش‌های تحلیلی در دسترس نیست و یا استفاده از آن‌ها پیچیدگی‌های عمده‌ای را به همراه دارد. </a:t>
            </a:r>
          </a:p>
          <a:p>
            <a:pPr algn="justLow"/>
            <a:r>
              <a:rPr lang="fa-IR" sz="2400" dirty="0" smtClean="0">
                <a:cs typeface="B Zar" pitchFamily="2" charset="-78"/>
              </a:rPr>
              <a:t>بنابراین، چنین روشی به طور مستقیم هیچ کمکی به توسعۀ مدل‌های ریسک نمی‌کند. مدل‌های ریسک ابتدا براساس مفروضاتی توسعه می‌یابند و سپس در صورت نیاز پارامترهای آن‌ها با استفاده از شبیه‌سازی مونت‌کارلو برآورد می‌شود. </a:t>
            </a:r>
            <a:endParaRPr lang="en-US" sz="2400" dirty="0" smtClean="0">
              <a:cs typeface="B Zar" pitchFamily="2" charset="-78"/>
            </a:endParaRPr>
          </a:p>
          <a:p>
            <a:pPr algn="justLow"/>
            <a:endParaRPr lang="en-US" sz="24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000" dirty="0" smtClean="0"/>
              <a:t>3. براساس فرآیند مدل‌سازی ریسک، فرآیند استنباط در مدل مارکویتز و شارپ چگونه منعکس می‌شود؟</a:t>
            </a:r>
            <a:endParaRPr lang="en-US" sz="2000" dirty="0"/>
          </a:p>
        </p:txBody>
      </p:sp>
      <p:sp>
        <p:nvSpPr>
          <p:cNvPr id="3" name="Content Placeholder 2"/>
          <p:cNvSpPr>
            <a:spLocks noGrp="1"/>
          </p:cNvSpPr>
          <p:nvPr>
            <p:ph idx="1"/>
          </p:nvPr>
        </p:nvSpPr>
        <p:spPr>
          <a:xfrm>
            <a:off x="838200" y="2362200"/>
            <a:ext cx="7693025" cy="4307160"/>
          </a:xfrm>
        </p:spPr>
        <p:txBody>
          <a:bodyPr/>
          <a:lstStyle/>
          <a:p>
            <a:pPr algn="justLow"/>
            <a:r>
              <a:rPr lang="fa-IR" sz="2000" dirty="0" smtClean="0">
                <a:cs typeface="B Zar" pitchFamily="2" charset="-78"/>
              </a:rPr>
              <a:t>اگر سبد اوراق بهادار شامل دو ورق </a:t>
            </a:r>
            <a:r>
              <a:rPr lang="en-US" sz="2000" dirty="0" smtClean="0">
                <a:cs typeface="B Zar" pitchFamily="2" charset="-78"/>
              </a:rPr>
              <a:t>A</a:t>
            </a:r>
            <a:r>
              <a:rPr lang="fa-IR" sz="2000" dirty="0" smtClean="0">
                <a:cs typeface="B Zar" pitchFamily="2" charset="-78"/>
              </a:rPr>
              <a:t> و </a:t>
            </a:r>
            <a:r>
              <a:rPr lang="en-US" sz="2000" dirty="0" smtClean="0">
                <a:cs typeface="B Zar" pitchFamily="2" charset="-78"/>
              </a:rPr>
              <a:t>B</a:t>
            </a:r>
            <a:r>
              <a:rPr lang="fa-IR" sz="2000" dirty="0" smtClean="0">
                <a:cs typeface="B Zar" pitchFamily="2" charset="-78"/>
              </a:rPr>
              <a:t> باشد، بردار کلیدی ریسک در مدل مارکویتز عبارت است از:</a:t>
            </a:r>
          </a:p>
          <a:p>
            <a:pPr algn="justLow"/>
            <a:endParaRPr lang="fa-IR" sz="2000" dirty="0" smtClean="0">
              <a:cs typeface="B Zar" pitchFamily="2" charset="-78"/>
            </a:endParaRPr>
          </a:p>
          <a:p>
            <a:pPr algn="justLow"/>
            <a:endParaRPr lang="fa-IR" sz="2000" dirty="0" smtClean="0">
              <a:cs typeface="B Zar" pitchFamily="2" charset="-78"/>
            </a:endParaRPr>
          </a:p>
          <a:p>
            <a:pPr algn="justLow"/>
            <a:r>
              <a:rPr lang="fa-IR" sz="2000" dirty="0" smtClean="0">
                <a:cs typeface="B Zar" pitchFamily="2" charset="-78"/>
              </a:rPr>
              <a:t>و فرآیند استنباط در مدل مارکویتز به شرح زیر است:</a:t>
            </a:r>
            <a:endParaRPr lang="en-US" sz="2000" dirty="0" smtClean="0">
              <a:cs typeface="B Zar" pitchFamily="2" charset="-78"/>
            </a:endParaRPr>
          </a:p>
          <a:p>
            <a:pPr lvl="1" algn="justLow"/>
            <a:endParaRPr lang="fa-IR" sz="2000" dirty="0" smtClean="0">
              <a:cs typeface="B Zar" pitchFamily="2" charset="-78"/>
            </a:endParaRPr>
          </a:p>
          <a:p>
            <a:pPr lvl="1" algn="justLow"/>
            <a:endParaRPr lang="fa-IR" sz="2000" dirty="0" smtClean="0">
              <a:cs typeface="B Zar" pitchFamily="2" charset="-78"/>
            </a:endParaRPr>
          </a:p>
          <a:p>
            <a:pPr algn="justLow"/>
            <a:endParaRPr lang="fa-IR" sz="2000" dirty="0" smtClean="0">
              <a:cs typeface="B Zar" pitchFamily="2" charset="-78"/>
            </a:endParaRPr>
          </a:p>
          <a:p>
            <a:pPr algn="justLow"/>
            <a:endParaRPr lang="fa-IR" sz="2000" dirty="0" smtClean="0">
              <a:cs typeface="B Zar" pitchFamily="2" charset="-78"/>
            </a:endParaRPr>
          </a:p>
          <a:p>
            <a:pPr algn="justLow"/>
            <a:r>
              <a:rPr lang="fa-IR" sz="2000" dirty="0" smtClean="0">
                <a:cs typeface="B Zar" pitchFamily="2" charset="-78"/>
              </a:rPr>
              <a:t>و در مدل شارپ بردار کلیدی ریسک تنها شامل شاخص بازار (</a:t>
            </a:r>
            <a:r>
              <a:rPr lang="en-US" sz="2000" dirty="0" smtClean="0">
                <a:latin typeface="Times New Roman" pitchFamily="18" charset="0"/>
                <a:cs typeface="Times New Roman" pitchFamily="18" charset="0"/>
              </a:rPr>
              <a:t>I</a:t>
            </a:r>
            <a:r>
              <a:rPr lang="fa-IR" sz="2000" dirty="0" smtClean="0">
                <a:cs typeface="B Zar" pitchFamily="2" charset="-78"/>
              </a:rPr>
              <a:t>) است و فرآیند استنباط شامل فرض زیر می‌باشد:</a:t>
            </a:r>
            <a:endParaRPr lang="en-US" sz="2000" dirty="0" smtClean="0">
              <a:cs typeface="B Zar" pitchFamily="2" charset="-78"/>
            </a:endParaRPr>
          </a:p>
          <a:p>
            <a:pPr algn="justLow"/>
            <a:endParaRPr lang="en-US" sz="2000" dirty="0" smtClean="0">
              <a:cs typeface="B Zar" pitchFamily="2" charset="-78"/>
            </a:endParaRPr>
          </a:p>
        </p:txBody>
      </p:sp>
      <p:graphicFrame>
        <p:nvGraphicFramePr>
          <p:cNvPr id="138241" name="Object 1"/>
          <p:cNvGraphicFramePr>
            <a:graphicFrameLocks noChangeAspect="1"/>
          </p:cNvGraphicFramePr>
          <p:nvPr/>
        </p:nvGraphicFramePr>
        <p:xfrm>
          <a:off x="2915816" y="2780928"/>
          <a:ext cx="648072" cy="912101"/>
        </p:xfrm>
        <a:graphic>
          <a:graphicData uri="http://schemas.openxmlformats.org/presentationml/2006/ole">
            <p:oleObj spid="_x0000_s138241" name="Equation" r:id="rId3" imgW="342720" imgH="482400" progId="Equation.3">
              <p:embed/>
            </p:oleObj>
          </a:graphicData>
        </a:graphic>
      </p:graphicFrame>
      <p:graphicFrame>
        <p:nvGraphicFramePr>
          <p:cNvPr id="138242" name="Object 2"/>
          <p:cNvGraphicFramePr>
            <a:graphicFrameLocks noChangeAspect="1"/>
          </p:cNvGraphicFramePr>
          <p:nvPr/>
        </p:nvGraphicFramePr>
        <p:xfrm>
          <a:off x="1871663" y="4576763"/>
          <a:ext cx="2151062" cy="796925"/>
        </p:xfrm>
        <a:graphic>
          <a:graphicData uri="http://schemas.openxmlformats.org/presentationml/2006/ole">
            <p:oleObj spid="_x0000_s138242" name="Equation" r:id="rId4" imgW="1371600" imgH="507960" progId="Equation.3">
              <p:embed/>
            </p:oleObj>
          </a:graphicData>
        </a:graphic>
      </p:graphicFrame>
      <p:graphicFrame>
        <p:nvGraphicFramePr>
          <p:cNvPr id="138243" name="Object 3"/>
          <p:cNvGraphicFramePr>
            <a:graphicFrameLocks noChangeAspect="1"/>
          </p:cNvGraphicFramePr>
          <p:nvPr/>
        </p:nvGraphicFramePr>
        <p:xfrm>
          <a:off x="935598" y="4158084"/>
          <a:ext cx="1512459" cy="358214"/>
        </p:xfrm>
        <a:graphic>
          <a:graphicData uri="http://schemas.openxmlformats.org/presentationml/2006/ole">
            <p:oleObj spid="_x0000_s138243" name="Equation" r:id="rId5" imgW="965160" imgH="228600" progId="Equation.3">
              <p:embed/>
            </p:oleObj>
          </a:graphicData>
        </a:graphic>
      </p:graphicFrame>
      <p:graphicFrame>
        <p:nvGraphicFramePr>
          <p:cNvPr id="138244" name="Object 4"/>
          <p:cNvGraphicFramePr>
            <a:graphicFrameLocks noChangeAspect="1"/>
          </p:cNvGraphicFramePr>
          <p:nvPr/>
        </p:nvGraphicFramePr>
        <p:xfrm>
          <a:off x="2575386" y="4158084"/>
          <a:ext cx="1492558" cy="358214"/>
        </p:xfrm>
        <a:graphic>
          <a:graphicData uri="http://schemas.openxmlformats.org/presentationml/2006/ole">
            <p:oleObj spid="_x0000_s138244" name="Equation" r:id="rId6" imgW="952200" imgH="228600" progId="Equation.3">
              <p:embed/>
            </p:oleObj>
          </a:graphicData>
        </a:graphic>
      </p:graphicFrame>
      <p:graphicFrame>
        <p:nvGraphicFramePr>
          <p:cNvPr id="138245" name="Object 5"/>
          <p:cNvGraphicFramePr>
            <a:graphicFrameLocks noChangeAspect="1"/>
          </p:cNvGraphicFramePr>
          <p:nvPr/>
        </p:nvGraphicFramePr>
        <p:xfrm>
          <a:off x="3851920" y="6114344"/>
          <a:ext cx="1224136" cy="338992"/>
        </p:xfrm>
        <a:graphic>
          <a:graphicData uri="http://schemas.openxmlformats.org/presentationml/2006/ole">
            <p:oleObj spid="_x0000_s138245" name="Equation" r:id="rId7" imgW="81252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8241"/>
                                        </p:tgtEl>
                                        <p:attrNameLst>
                                          <p:attrName>style.visibility</p:attrName>
                                        </p:attrNameLst>
                                      </p:cBhvr>
                                      <p:to>
                                        <p:strVal val="visible"/>
                                      </p:to>
                                    </p:set>
                                    <p:animEffect transition="in" filter="fade">
                                      <p:cBhvr>
                                        <p:cTn id="12" dur="1000"/>
                                        <p:tgtEl>
                                          <p:spTgt spid="138241"/>
                                        </p:tgtEl>
                                      </p:cBhvr>
                                    </p:animEffect>
                                    <p:anim calcmode="lin" valueType="num">
                                      <p:cBhvr>
                                        <p:cTn id="13" dur="1000" fill="hold"/>
                                        <p:tgtEl>
                                          <p:spTgt spid="138241"/>
                                        </p:tgtEl>
                                        <p:attrNameLst>
                                          <p:attrName>ppt_x</p:attrName>
                                        </p:attrNameLst>
                                      </p:cBhvr>
                                      <p:tavLst>
                                        <p:tav tm="0">
                                          <p:val>
                                            <p:strVal val="#ppt_x"/>
                                          </p:val>
                                        </p:tav>
                                        <p:tav tm="100000">
                                          <p:val>
                                            <p:strVal val="#ppt_x"/>
                                          </p:val>
                                        </p:tav>
                                      </p:tavLst>
                                    </p:anim>
                                    <p:anim calcmode="lin" valueType="num">
                                      <p:cBhvr>
                                        <p:cTn id="14" dur="1000" fill="hold"/>
                                        <p:tgtEl>
                                          <p:spTgt spid="13824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38243"/>
                                        </p:tgtEl>
                                        <p:attrNameLst>
                                          <p:attrName>style.visibility</p:attrName>
                                        </p:attrNameLst>
                                      </p:cBhvr>
                                      <p:to>
                                        <p:strVal val="visible"/>
                                      </p:to>
                                    </p:set>
                                    <p:animEffect transition="in" filter="fade">
                                      <p:cBhvr>
                                        <p:cTn id="24" dur="1000"/>
                                        <p:tgtEl>
                                          <p:spTgt spid="138243"/>
                                        </p:tgtEl>
                                      </p:cBhvr>
                                    </p:animEffect>
                                    <p:anim calcmode="lin" valueType="num">
                                      <p:cBhvr>
                                        <p:cTn id="25" dur="1000" fill="hold"/>
                                        <p:tgtEl>
                                          <p:spTgt spid="138243"/>
                                        </p:tgtEl>
                                        <p:attrNameLst>
                                          <p:attrName>ppt_x</p:attrName>
                                        </p:attrNameLst>
                                      </p:cBhvr>
                                      <p:tavLst>
                                        <p:tav tm="0">
                                          <p:val>
                                            <p:strVal val="#ppt_x"/>
                                          </p:val>
                                        </p:tav>
                                        <p:tav tm="100000">
                                          <p:val>
                                            <p:strVal val="#ppt_x"/>
                                          </p:val>
                                        </p:tav>
                                      </p:tavLst>
                                    </p:anim>
                                    <p:anim calcmode="lin" valueType="num">
                                      <p:cBhvr>
                                        <p:cTn id="26" dur="1000" fill="hold"/>
                                        <p:tgtEl>
                                          <p:spTgt spid="138243"/>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8244"/>
                                        </p:tgtEl>
                                        <p:attrNameLst>
                                          <p:attrName>style.visibility</p:attrName>
                                        </p:attrNameLst>
                                      </p:cBhvr>
                                      <p:to>
                                        <p:strVal val="visible"/>
                                      </p:to>
                                    </p:set>
                                    <p:animEffect transition="in" filter="fade">
                                      <p:cBhvr>
                                        <p:cTn id="29" dur="1000"/>
                                        <p:tgtEl>
                                          <p:spTgt spid="138244"/>
                                        </p:tgtEl>
                                      </p:cBhvr>
                                    </p:animEffect>
                                    <p:anim calcmode="lin" valueType="num">
                                      <p:cBhvr>
                                        <p:cTn id="30" dur="1000" fill="hold"/>
                                        <p:tgtEl>
                                          <p:spTgt spid="138244"/>
                                        </p:tgtEl>
                                        <p:attrNameLst>
                                          <p:attrName>ppt_x</p:attrName>
                                        </p:attrNameLst>
                                      </p:cBhvr>
                                      <p:tavLst>
                                        <p:tav tm="0">
                                          <p:val>
                                            <p:strVal val="#ppt_x"/>
                                          </p:val>
                                        </p:tav>
                                        <p:tav tm="100000">
                                          <p:val>
                                            <p:strVal val="#ppt_x"/>
                                          </p:val>
                                        </p:tav>
                                      </p:tavLst>
                                    </p:anim>
                                    <p:anim calcmode="lin" valueType="num">
                                      <p:cBhvr>
                                        <p:cTn id="31" dur="1000" fill="hold"/>
                                        <p:tgtEl>
                                          <p:spTgt spid="13824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38242"/>
                                        </p:tgtEl>
                                        <p:attrNameLst>
                                          <p:attrName>style.visibility</p:attrName>
                                        </p:attrNameLst>
                                      </p:cBhvr>
                                      <p:to>
                                        <p:strVal val="visible"/>
                                      </p:to>
                                    </p:set>
                                    <p:animEffect transition="in" filter="fade">
                                      <p:cBhvr>
                                        <p:cTn id="36" dur="1000"/>
                                        <p:tgtEl>
                                          <p:spTgt spid="138242"/>
                                        </p:tgtEl>
                                      </p:cBhvr>
                                    </p:animEffect>
                                    <p:anim calcmode="lin" valueType="num">
                                      <p:cBhvr>
                                        <p:cTn id="37" dur="1000" fill="hold"/>
                                        <p:tgtEl>
                                          <p:spTgt spid="138242"/>
                                        </p:tgtEl>
                                        <p:attrNameLst>
                                          <p:attrName>ppt_x</p:attrName>
                                        </p:attrNameLst>
                                      </p:cBhvr>
                                      <p:tavLst>
                                        <p:tav tm="0">
                                          <p:val>
                                            <p:strVal val="#ppt_x"/>
                                          </p:val>
                                        </p:tav>
                                        <p:tav tm="100000">
                                          <p:val>
                                            <p:strVal val="#ppt_x"/>
                                          </p:val>
                                        </p:tav>
                                      </p:tavLst>
                                    </p:anim>
                                    <p:anim calcmode="lin" valueType="num">
                                      <p:cBhvr>
                                        <p:cTn id="38" dur="1000" fill="hold"/>
                                        <p:tgtEl>
                                          <p:spTgt spid="13824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down)">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38245"/>
                                        </p:tgtEl>
                                        <p:attrNameLst>
                                          <p:attrName>style.visibility</p:attrName>
                                        </p:attrNameLst>
                                      </p:cBhvr>
                                      <p:to>
                                        <p:strVal val="visible"/>
                                      </p:to>
                                    </p:set>
                                    <p:animEffect transition="in" filter="fade">
                                      <p:cBhvr>
                                        <p:cTn id="48" dur="1000"/>
                                        <p:tgtEl>
                                          <p:spTgt spid="138245"/>
                                        </p:tgtEl>
                                      </p:cBhvr>
                                    </p:animEffect>
                                    <p:anim calcmode="lin" valueType="num">
                                      <p:cBhvr>
                                        <p:cTn id="49" dur="1000" fill="hold"/>
                                        <p:tgtEl>
                                          <p:spTgt spid="138245"/>
                                        </p:tgtEl>
                                        <p:attrNameLst>
                                          <p:attrName>ppt_x</p:attrName>
                                        </p:attrNameLst>
                                      </p:cBhvr>
                                      <p:tavLst>
                                        <p:tav tm="0">
                                          <p:val>
                                            <p:strVal val="#ppt_x"/>
                                          </p:val>
                                        </p:tav>
                                        <p:tav tm="100000">
                                          <p:val>
                                            <p:strVal val="#ppt_x"/>
                                          </p:val>
                                        </p:tav>
                                      </p:tavLst>
                                    </p:anim>
                                    <p:anim calcmode="lin" valueType="num">
                                      <p:cBhvr>
                                        <p:cTn id="50" dur="1000" fill="hold"/>
                                        <p:tgtEl>
                                          <p:spTgt spid="1382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4704"/>
            <a:ext cx="7924800" cy="1143000"/>
          </a:xfrm>
        </p:spPr>
        <p:txBody>
          <a:bodyPr/>
          <a:lstStyle/>
          <a:p>
            <a:pPr lvl="0"/>
            <a:r>
              <a:rPr lang="fa-IR" sz="2000" dirty="0" smtClean="0"/>
              <a:t>4. فرض کنید متغیر تصادفی </a:t>
            </a:r>
            <a:r>
              <a:rPr lang="en-US" sz="2000" dirty="0" smtClean="0"/>
              <a:t>X</a:t>
            </a:r>
            <a:r>
              <a:rPr lang="fa-IR" sz="2000" dirty="0" smtClean="0"/>
              <a:t> دارای توزیع دوجمله‌ای با پارامترهای </a:t>
            </a:r>
            <a:r>
              <a:rPr lang="en-US" sz="2000" dirty="0" smtClean="0"/>
              <a:t>n</a:t>
            </a:r>
            <a:r>
              <a:rPr lang="fa-IR" sz="2000" dirty="0" smtClean="0"/>
              <a:t> و </a:t>
            </a:r>
            <a:r>
              <a:rPr lang="en-US" sz="2000" dirty="0" smtClean="0"/>
              <a:t>p</a:t>
            </a:r>
            <a:r>
              <a:rPr lang="fa-IR" sz="2000" dirty="0" smtClean="0"/>
              <a:t> است. </a:t>
            </a:r>
            <a:r>
              <a:rPr lang="en-US" sz="2000" dirty="0" smtClean="0"/>
              <a:t>n</a:t>
            </a:r>
            <a:r>
              <a:rPr lang="fa-IR" sz="2000" dirty="0" smtClean="0"/>
              <a:t>، تعداد تکرارها و </a:t>
            </a:r>
            <a:r>
              <a:rPr lang="en-US" sz="2000" dirty="0" smtClean="0"/>
              <a:t>p</a:t>
            </a:r>
            <a:r>
              <a:rPr lang="fa-IR" sz="2000" dirty="0" smtClean="0"/>
              <a:t> احتمال موفقيت است. پارامتر </a:t>
            </a:r>
            <a:r>
              <a:rPr lang="en-US" sz="2000" dirty="0" smtClean="0"/>
              <a:t>p</a:t>
            </a:r>
            <a:r>
              <a:rPr lang="fa-IR" sz="2000" dirty="0" smtClean="0"/>
              <a:t> براساس روش حداکثر درست‌نمایی چگونه برآورد می‌شود؟ با رسم شکل توضیح دهید. </a:t>
            </a:r>
            <a:endParaRPr lang="en-US" sz="2000" dirty="0"/>
          </a:p>
        </p:txBody>
      </p:sp>
      <p:sp>
        <p:nvSpPr>
          <p:cNvPr id="3" name="Content Placeholder 2"/>
          <p:cNvSpPr>
            <a:spLocks noGrp="1"/>
          </p:cNvSpPr>
          <p:nvPr>
            <p:ph idx="1"/>
          </p:nvPr>
        </p:nvSpPr>
        <p:spPr>
          <a:xfrm>
            <a:off x="838200" y="2362200"/>
            <a:ext cx="7693025" cy="4495800"/>
          </a:xfrm>
        </p:spPr>
        <p:txBody>
          <a:bodyPr/>
          <a:lstStyle/>
          <a:p>
            <a:r>
              <a:rPr lang="fa-IR" sz="2000" dirty="0" smtClean="0">
                <a:cs typeface="B Zar" pitchFamily="2" charset="-78"/>
              </a:rPr>
              <a:t>تابع تراکم احتمال </a:t>
            </a:r>
            <a:r>
              <a:rPr lang="en-US" sz="2000" dirty="0" smtClean="0">
                <a:cs typeface="B Zar" pitchFamily="2" charset="-78"/>
              </a:rPr>
              <a:t>(probability mass function)</a:t>
            </a:r>
            <a:r>
              <a:rPr lang="fa-IR" sz="2000" dirty="0" smtClean="0">
                <a:cs typeface="B Zar" pitchFamily="2" charset="-78"/>
              </a:rPr>
              <a:t> توزیع دوجمله‌ای به شرح زیر است:</a:t>
            </a:r>
          </a:p>
          <a:p>
            <a:endParaRPr lang="fa-IR" sz="2000" dirty="0" smtClean="0">
              <a:cs typeface="B Zar" pitchFamily="2" charset="-78"/>
            </a:endParaRPr>
          </a:p>
          <a:p>
            <a:endParaRPr lang="fa-IR" sz="2000" dirty="0" smtClean="0">
              <a:cs typeface="B Zar" pitchFamily="2" charset="-78"/>
            </a:endParaRPr>
          </a:p>
          <a:p>
            <a:endParaRPr lang="fa-IR" sz="2000" dirty="0" smtClean="0">
              <a:cs typeface="B Zar" pitchFamily="2" charset="-78"/>
            </a:endParaRPr>
          </a:p>
          <a:p>
            <a:pPr algn="justLow"/>
            <a:r>
              <a:rPr lang="fa-IR" sz="2000" dirty="0" smtClean="0">
                <a:cs typeface="B Zar" pitchFamily="2" charset="-78"/>
              </a:rPr>
              <a:t>مقداری از </a:t>
            </a:r>
            <a:r>
              <a:rPr lang="en-US" sz="2000" dirty="0" smtClean="0">
                <a:cs typeface="B Zar" pitchFamily="2" charset="-78"/>
              </a:rPr>
              <a:t>p</a:t>
            </a:r>
            <a:r>
              <a:rPr lang="fa-IR" sz="2000" dirty="0" smtClean="0">
                <a:cs typeface="B Zar" pitchFamily="2" charset="-78"/>
              </a:rPr>
              <a:t> که تابع احتمال</a:t>
            </a:r>
            <a:r>
              <a:rPr lang="en-US" sz="2000" dirty="0" smtClean="0">
                <a:cs typeface="B Zar" pitchFamily="2" charset="-78"/>
              </a:rPr>
              <a:t>(likelihood function) </a:t>
            </a:r>
            <a:r>
              <a:rPr lang="fa-IR" sz="2000" dirty="0" smtClean="0">
                <a:cs typeface="B Zar" pitchFamily="2" charset="-78"/>
              </a:rPr>
              <a:t> توزیع دوجمله‌ای را حداکثر می‌سازد، برآورد روش حداکثر درست‌نمایی </a:t>
            </a:r>
            <a:r>
              <a:rPr lang="en-US" sz="2000" dirty="0" smtClean="0">
                <a:cs typeface="B Zar" pitchFamily="2" charset="-78"/>
              </a:rPr>
              <a:t>(maximum likelihood function)</a:t>
            </a:r>
            <a:r>
              <a:rPr lang="fa-IR" sz="2000" dirty="0" smtClean="0">
                <a:cs typeface="B Zar" pitchFamily="2" charset="-78"/>
              </a:rPr>
              <a:t> از این پارامتر در توزیع یادشده است.  </a:t>
            </a:r>
            <a:r>
              <a:rPr lang="fa-IR" sz="2000" dirty="0" smtClean="0"/>
              <a:t>چرا؟</a:t>
            </a:r>
          </a:p>
          <a:p>
            <a:r>
              <a:rPr lang="fa-IR" sz="2000" dirty="0" smtClean="0">
                <a:cs typeface="B Zar" pitchFamily="2" charset="-78"/>
              </a:rPr>
              <a:t>چون پارامتر مقداری را به خود می‌گیرد که محتمل‌ترین حالت را ایجاد کند.</a:t>
            </a:r>
            <a:endParaRPr lang="en-US" sz="2000" dirty="0" smtClean="0">
              <a:cs typeface="B Zar" pitchFamily="2" charset="-78"/>
            </a:endParaRPr>
          </a:p>
          <a:p>
            <a:endParaRPr lang="fa-IR" sz="2000" dirty="0" smtClean="0">
              <a:cs typeface="B Zar" pitchFamily="2" charset="-78"/>
            </a:endParaRPr>
          </a:p>
          <a:p>
            <a:r>
              <a:rPr lang="fa-IR" sz="2000" dirty="0" smtClean="0">
                <a:cs typeface="B Zar" pitchFamily="2" charset="-78"/>
              </a:rPr>
              <a:t>از آن‌جا که در این‌جا تنها با یک توزیع سروکار داریم، تابع احتمال همان تابع تراکم احتمال توزیع دوجمله‌ای است: </a:t>
            </a:r>
            <a:endParaRPr lang="en-US" sz="2000" dirty="0" smtClean="0">
              <a:cs typeface="B Zar" pitchFamily="2" charset="-78"/>
            </a:endParaRPr>
          </a:p>
          <a:p>
            <a:pPr>
              <a:buNone/>
            </a:pPr>
            <a:endParaRPr lang="fa-IR" sz="2000" dirty="0" smtClean="0">
              <a:cs typeface="B Zar" pitchFamily="2" charset="-78"/>
            </a:endParaRPr>
          </a:p>
          <a:p>
            <a:pPr>
              <a:buNone/>
            </a:pPr>
            <a:endParaRPr lang="en-US" sz="2000" dirty="0" smtClean="0"/>
          </a:p>
          <a:p>
            <a:endParaRPr lang="en-US" sz="2000" dirty="0" smtClean="0">
              <a:cs typeface="B Zar" pitchFamily="2" charset="-78"/>
            </a:endParaRPr>
          </a:p>
        </p:txBody>
      </p:sp>
      <p:sp>
        <p:nvSpPr>
          <p:cNvPr id="169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998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15616" y="3130724"/>
            <a:ext cx="2856966" cy="442292"/>
          </a:xfrm>
          <a:prstGeom prst="rect">
            <a:avLst/>
          </a:prstGeom>
          <a:noFill/>
        </p:spPr>
      </p:pic>
      <p:sp>
        <p:nvSpPr>
          <p:cNvPr id="1699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9988"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259632" y="6165304"/>
            <a:ext cx="2356802" cy="504056"/>
          </a:xfrm>
          <a:prstGeom prst="rect">
            <a:avLst/>
          </a:prstGeom>
          <a:noFill/>
        </p:spPr>
      </p:pic>
      <p:sp>
        <p:nvSpPr>
          <p:cNvPr id="16999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nodeType="clickEffect">
                                  <p:stCondLst>
                                    <p:cond delay="0"/>
                                  </p:stCondLst>
                                  <p:childTnLst>
                                    <p:set>
                                      <p:cBhvr>
                                        <p:cTn id="12" dur="1" fill="hold">
                                          <p:stCondLst>
                                            <p:cond delay="0"/>
                                          </p:stCondLst>
                                        </p:cTn>
                                        <p:tgtEl>
                                          <p:spTgt spid="169985"/>
                                        </p:tgtEl>
                                        <p:attrNameLst>
                                          <p:attrName>style.visibility</p:attrName>
                                        </p:attrNameLst>
                                      </p:cBhvr>
                                      <p:to>
                                        <p:strVal val="visible"/>
                                      </p:to>
                                    </p:set>
                                    <p:anim calcmode="lin" valueType="num">
                                      <p:cBhvr>
                                        <p:cTn id="13" dur="1000" fill="hold"/>
                                        <p:tgtEl>
                                          <p:spTgt spid="169985"/>
                                        </p:tgtEl>
                                        <p:attrNameLst>
                                          <p:attrName>ppt_w</p:attrName>
                                        </p:attrNameLst>
                                      </p:cBhvr>
                                      <p:tavLst>
                                        <p:tav tm="0">
                                          <p:val>
                                            <p:strVal val="#ppt_w+.3"/>
                                          </p:val>
                                        </p:tav>
                                        <p:tav tm="100000">
                                          <p:val>
                                            <p:strVal val="#ppt_w"/>
                                          </p:val>
                                        </p:tav>
                                      </p:tavLst>
                                    </p:anim>
                                    <p:anim calcmode="lin" valueType="num">
                                      <p:cBhvr>
                                        <p:cTn id="14" dur="1000" fill="hold"/>
                                        <p:tgtEl>
                                          <p:spTgt spid="169985"/>
                                        </p:tgtEl>
                                        <p:attrNameLst>
                                          <p:attrName>ppt_h</p:attrName>
                                        </p:attrNameLst>
                                      </p:cBhvr>
                                      <p:tavLst>
                                        <p:tav tm="0">
                                          <p:val>
                                            <p:strVal val="#ppt_h"/>
                                          </p:val>
                                        </p:tav>
                                        <p:tav tm="100000">
                                          <p:val>
                                            <p:strVal val="#ppt_h"/>
                                          </p:val>
                                        </p:tav>
                                      </p:tavLst>
                                    </p:anim>
                                    <p:animEffect transition="in" filter="fade">
                                      <p:cBhvr>
                                        <p:cTn id="15" dur="1000"/>
                                        <p:tgtEl>
                                          <p:spTgt spid="16998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nodeType="clickEffect">
                                  <p:stCondLst>
                                    <p:cond delay="0"/>
                                  </p:stCondLst>
                                  <p:childTnLst>
                                    <p:set>
                                      <p:cBhvr>
                                        <p:cTn id="37" dur="1" fill="hold">
                                          <p:stCondLst>
                                            <p:cond delay="0"/>
                                          </p:stCondLst>
                                        </p:cTn>
                                        <p:tgtEl>
                                          <p:spTgt spid="169988"/>
                                        </p:tgtEl>
                                        <p:attrNameLst>
                                          <p:attrName>style.visibility</p:attrName>
                                        </p:attrNameLst>
                                      </p:cBhvr>
                                      <p:to>
                                        <p:strVal val="visible"/>
                                      </p:to>
                                    </p:set>
                                    <p:anim calcmode="lin" valueType="num">
                                      <p:cBhvr>
                                        <p:cTn id="38" dur="1000" fill="hold"/>
                                        <p:tgtEl>
                                          <p:spTgt spid="169988"/>
                                        </p:tgtEl>
                                        <p:attrNameLst>
                                          <p:attrName>ppt_w</p:attrName>
                                        </p:attrNameLst>
                                      </p:cBhvr>
                                      <p:tavLst>
                                        <p:tav tm="0">
                                          <p:val>
                                            <p:strVal val="#ppt_w+.3"/>
                                          </p:val>
                                        </p:tav>
                                        <p:tav tm="100000">
                                          <p:val>
                                            <p:strVal val="#ppt_w"/>
                                          </p:val>
                                        </p:tav>
                                      </p:tavLst>
                                    </p:anim>
                                    <p:anim calcmode="lin" valueType="num">
                                      <p:cBhvr>
                                        <p:cTn id="39" dur="1000" fill="hold"/>
                                        <p:tgtEl>
                                          <p:spTgt spid="169988"/>
                                        </p:tgtEl>
                                        <p:attrNameLst>
                                          <p:attrName>ppt_h</p:attrName>
                                        </p:attrNameLst>
                                      </p:cBhvr>
                                      <p:tavLst>
                                        <p:tav tm="0">
                                          <p:val>
                                            <p:strVal val="#ppt_h"/>
                                          </p:val>
                                        </p:tav>
                                        <p:tav tm="100000">
                                          <p:val>
                                            <p:strVal val="#ppt_h"/>
                                          </p:val>
                                        </p:tav>
                                      </p:tavLst>
                                    </p:anim>
                                    <p:animEffect transition="in" filter="fade">
                                      <p:cBhvr>
                                        <p:cTn id="40" dur="1000"/>
                                        <p:tgtEl>
                                          <p:spTgt spid="169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ادامۀ پاسخ به سوال 4</a:t>
            </a:r>
            <a:endParaRPr lang="en-US" dirty="0"/>
          </a:p>
        </p:txBody>
      </p:sp>
      <p:sp>
        <p:nvSpPr>
          <p:cNvPr id="3" name="Content Placeholder 2"/>
          <p:cNvSpPr>
            <a:spLocks noGrp="1"/>
          </p:cNvSpPr>
          <p:nvPr>
            <p:ph idx="1"/>
          </p:nvPr>
        </p:nvSpPr>
        <p:spPr>
          <a:xfrm>
            <a:off x="838200" y="2362200"/>
            <a:ext cx="7693025" cy="4495800"/>
          </a:xfrm>
        </p:spPr>
        <p:txBody>
          <a:bodyPr/>
          <a:lstStyle/>
          <a:p>
            <a:r>
              <a:rPr lang="fa-IR" sz="2000" dirty="0" smtClean="0">
                <a:cs typeface="B Zar" pitchFamily="2" charset="-78"/>
              </a:rPr>
              <a:t>با مشتق‌گیری از تابع فوق نسبت به </a:t>
            </a:r>
            <a:r>
              <a:rPr lang="en-US" sz="2000" dirty="0" smtClean="0">
                <a:cs typeface="B Zar" pitchFamily="2" charset="-78"/>
              </a:rPr>
              <a:t>p</a:t>
            </a:r>
            <a:r>
              <a:rPr lang="fa-IR" sz="2000" dirty="0" smtClean="0">
                <a:cs typeface="B Zar" pitchFamily="2" charset="-78"/>
              </a:rPr>
              <a:t> خواهیم داشت: </a:t>
            </a:r>
            <a:endParaRPr lang="en-US" sz="2000" dirty="0" smtClean="0">
              <a:cs typeface="B Zar" pitchFamily="2" charset="-78"/>
            </a:endParaRPr>
          </a:p>
          <a:p>
            <a:endParaRPr lang="fa-IR" sz="2000" dirty="0" smtClean="0">
              <a:cs typeface="B Zar" pitchFamily="2" charset="-78"/>
            </a:endParaRPr>
          </a:p>
          <a:p>
            <a:r>
              <a:rPr lang="fa-IR" sz="2000" dirty="0" smtClean="0">
                <a:cs typeface="B Zar" pitchFamily="2" charset="-78"/>
              </a:rPr>
              <a:t>اگر تابع مشتق را برابر صفر قرار دهیم به ازای </a:t>
            </a:r>
            <a:r>
              <a:rPr lang="en-US" sz="2000" dirty="0" smtClean="0">
                <a:cs typeface="B Zar" pitchFamily="2" charset="-78"/>
              </a:rPr>
              <a:t>p</a:t>
            </a:r>
            <a:r>
              <a:rPr lang="fa-IR" sz="2000" dirty="0" smtClean="0">
                <a:cs typeface="B Zar" pitchFamily="2" charset="-78"/>
              </a:rPr>
              <a:t> خواهیم داشت: </a:t>
            </a:r>
            <a:endParaRPr lang="en-US" sz="2000" dirty="0" smtClean="0">
              <a:cs typeface="B Zar" pitchFamily="2" charset="-78"/>
            </a:endParaRPr>
          </a:p>
          <a:p>
            <a:r>
              <a:rPr lang="fa-IR" sz="2000" dirty="0" smtClean="0">
                <a:cs typeface="B Zar" pitchFamily="2" charset="-78"/>
              </a:rPr>
              <a:t>بنابراین به ازای    </a:t>
            </a:r>
            <a:r>
              <a:rPr lang="en-US" sz="2000" dirty="0" smtClean="0">
                <a:cs typeface="B Zar" pitchFamily="2" charset="-78"/>
              </a:rPr>
              <a:t> </a:t>
            </a:r>
            <a:r>
              <a:rPr lang="fa-IR" sz="2000" dirty="0" smtClean="0">
                <a:cs typeface="B Zar" pitchFamily="2" charset="-78"/>
              </a:rPr>
              <a:t>      ، تابع احتمال توزیع دوجمله‌ای بیشینه می‌شود. شکل زیر گویای این مسأله است:</a:t>
            </a:r>
          </a:p>
          <a:p>
            <a:endParaRPr lang="fa-IR" sz="2000" dirty="0" smtClean="0"/>
          </a:p>
          <a:p>
            <a:endParaRPr lang="fa-IR" sz="2000" dirty="0" smtClean="0"/>
          </a:p>
          <a:p>
            <a:endParaRPr lang="fa-IR" sz="2000" dirty="0" smtClean="0"/>
          </a:p>
          <a:p>
            <a:endParaRPr lang="fa-IR" sz="2000" dirty="0" smtClean="0"/>
          </a:p>
          <a:p>
            <a:endParaRPr lang="fa-IR" sz="2000" dirty="0" smtClean="0"/>
          </a:p>
          <a:p>
            <a:endParaRPr lang="fa-IR" sz="2000" dirty="0" smtClean="0">
              <a:cs typeface="B Zar" pitchFamily="2" charset="-78"/>
            </a:endParaRPr>
          </a:p>
        </p:txBody>
      </p:sp>
      <p:sp>
        <p:nvSpPr>
          <p:cNvPr id="174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8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44208" y="3429000"/>
            <a:ext cx="476250" cy="438150"/>
          </a:xfrm>
          <a:prstGeom prst="rect">
            <a:avLst/>
          </a:prstGeom>
          <a:noFill/>
        </p:spPr>
      </p:pic>
      <p:graphicFrame>
        <p:nvGraphicFramePr>
          <p:cNvPr id="7" name="Chart 6"/>
          <p:cNvGraphicFramePr/>
          <p:nvPr/>
        </p:nvGraphicFramePr>
        <p:xfrm>
          <a:off x="2843808" y="4005064"/>
          <a:ext cx="3528392" cy="2304256"/>
        </p:xfrm>
        <a:graphic>
          <a:graphicData uri="http://schemas.openxmlformats.org/drawingml/2006/chart">
            <c:chart xmlns:c="http://schemas.openxmlformats.org/drawingml/2006/chart" xmlns:r="http://schemas.openxmlformats.org/officeDocument/2006/relationships" r:id="rId4"/>
          </a:graphicData>
        </a:graphic>
      </p:graphicFrame>
      <p:sp>
        <p:nvSpPr>
          <p:cNvPr id="174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085" name="Rectangle 5"/>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71600" y="2708920"/>
            <a:ext cx="5196097" cy="5760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strVal val="#ppt_h"/>
                                          </p:val>
                                        </p:tav>
                                        <p:tav tm="100000">
                                          <p:val>
                                            <p:strVal val="#ppt_h"/>
                                          </p:val>
                                        </p:tav>
                                      </p:tavLst>
                                    </p:anim>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174081"/>
                                        </p:tgtEl>
                                        <p:attrNameLst>
                                          <p:attrName>style.visibility</p:attrName>
                                        </p:attrNameLst>
                                      </p:cBhvr>
                                      <p:to>
                                        <p:strVal val="visible"/>
                                      </p:to>
                                    </p:set>
                                    <p:anim calcmode="lin" valueType="num">
                                      <p:cBhvr>
                                        <p:cTn id="22" dur="1000" fill="hold"/>
                                        <p:tgtEl>
                                          <p:spTgt spid="174081"/>
                                        </p:tgtEl>
                                        <p:attrNameLst>
                                          <p:attrName>ppt_w</p:attrName>
                                        </p:attrNameLst>
                                      </p:cBhvr>
                                      <p:tavLst>
                                        <p:tav tm="0">
                                          <p:val>
                                            <p:strVal val="#ppt_w+.3"/>
                                          </p:val>
                                        </p:tav>
                                        <p:tav tm="100000">
                                          <p:val>
                                            <p:strVal val="#ppt_w"/>
                                          </p:val>
                                        </p:tav>
                                      </p:tavLst>
                                    </p:anim>
                                    <p:anim calcmode="lin" valueType="num">
                                      <p:cBhvr>
                                        <p:cTn id="23" dur="1000" fill="hold"/>
                                        <p:tgtEl>
                                          <p:spTgt spid="174081"/>
                                        </p:tgtEl>
                                        <p:attrNameLst>
                                          <p:attrName>ppt_h</p:attrName>
                                        </p:attrNameLst>
                                      </p:cBhvr>
                                      <p:tavLst>
                                        <p:tav tm="0">
                                          <p:val>
                                            <p:strVal val="#ppt_h"/>
                                          </p:val>
                                        </p:tav>
                                        <p:tav tm="100000">
                                          <p:val>
                                            <p:strVal val="#ppt_h"/>
                                          </p:val>
                                        </p:tav>
                                      </p:tavLst>
                                    </p:anim>
                                    <p:animEffect transition="in" filter="fade">
                                      <p:cBhvr>
                                        <p:cTn id="24" dur="1000"/>
                                        <p:tgtEl>
                                          <p:spTgt spid="174081"/>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ppt_x</p:attrName>
                                        </p:attrNameLst>
                                      </p:cBhvr>
                                      <p:tavLst>
                                        <p:tav tm="0">
                                          <p:val>
                                            <p:strVal val="#ppt_x-.2"/>
                                          </p:val>
                                        </p:tav>
                                        <p:tav tm="100000">
                                          <p:val>
                                            <p:strVal val="#ppt_x"/>
                                          </p:val>
                                        </p:tav>
                                      </p:tavLst>
                                    </p:anim>
                                    <p:anim calcmode="lin" valueType="num">
                                      <p:cBhvr>
                                        <p:cTn id="30"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Graphic spid="7" grpId="0">
        <p:bldAsOne/>
      </p:bldGraphic>
    </p:bldLst>
  </p:timing>
</p:sld>
</file>

<file path=ppt/theme/theme1.xml><?xml version="1.0" encoding="utf-8"?>
<a:theme xmlns:a="http://schemas.openxmlformats.org/drawingml/2006/main" name="Capsules">
  <a:themeElements>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4823</TotalTime>
  <Words>2103</Words>
  <Application>Microsoft Office PowerPoint</Application>
  <PresentationFormat>On-screen Show (4:3)</PresentationFormat>
  <Paragraphs>88</Paragraphs>
  <Slides>20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Capsules</vt:lpstr>
      <vt:lpstr>Equation</vt:lpstr>
      <vt:lpstr>پاسخ‌نامۀ آزمون  درس مدیریت ریسک</vt:lpstr>
      <vt:lpstr>1. در مدل‌های ARCH و GARCH کدام مفروضات کلاسیک رگرسیون لحاظ نمی‌شود؟ توضیح دهید. </vt:lpstr>
      <vt:lpstr>ادامۀ پاسخ به سوال 1</vt:lpstr>
      <vt:lpstr>ادامۀ پاسخ به سوال 1</vt:lpstr>
      <vt:lpstr>ادامۀ پاسخ به سوال 1</vt:lpstr>
      <vt:lpstr>2. شبیه‌سازی مونت‌کارلو به توسعۀ مدل‌های ریسک چه کمکی می‌کند؟ </vt:lpstr>
      <vt:lpstr>3. براساس فرآیند مدل‌سازی ریسک، فرآیند استنباط در مدل مارکویتز و شارپ چگونه منعکس می‌شود؟</vt:lpstr>
      <vt:lpstr>4. فرض کنید متغیر تصادفی X دارای توزیع دوجمله‌ای با پارامترهای n و p است. n، تعداد تکرارها و p احتمال موفقيت است. پارامتر p براساس روش حداکثر درست‌نمایی چگونه برآورد می‌شود؟ با رسم شکل توضیح دهید. </vt:lpstr>
      <vt:lpstr>ادامۀ پاسخ به سوال 4</vt:lpstr>
      <vt:lpstr>5. انحراف‌معیار و ارزش در معرض ریسک را به عنوان سنجه‌های ریسک با هم مقایسه کنید. این دو به لحاظ آماری چه تفاوت‌ها و شباهت‌هایی دارند؟</vt:lpstr>
      <vt:lpstr>ادامۀ پاسخ به سوال 5</vt:lpstr>
      <vt:lpstr>6. مؤلفه‌های ریسک چگونه در فرآیند مدل‌سازی ریسک متبلور می‌شوند؟</vt:lpstr>
      <vt:lpstr>7. "اگر بازار کارا باشد، استفاده از ابزار مشتقه برای پوشش ریسک کار بیهوده‌ای است." صحت و سقم این گزاره را از نظرگاه مدیریت ریسک بررسی کنید. </vt:lpstr>
      <vt:lpstr>ادامۀ پاسخ به سوال 7</vt:lpstr>
      <vt:lpstr>8. اگر مربع پسماندهای حاصل از یک رگرسیون خطی همبسته باشند، احتمالاً کدام پدیده شناسایی شده است؟ آیا این پدیده برآوردهای رگرسیون را با مسأله‌ای مواجه می‌کند؟ توضیح دهید. </vt:lpstr>
      <vt:lpstr>9. پنجرۀ غلتان (rolling window) چیست؟ اندازۀ آن بر پایۀ چه ملاحظاتی تعیین می‌شود؟ آیا در مدل GARCH پنجرۀ غلتان وجود دارد؟ در مدل میانگین متحرک ساده چطور؟ </vt:lpstr>
      <vt:lpstr>10. اثرات شبح ghost effects به چه پدیده‌ای اشاره دارد؟ در مورد وجود این پدیده در مدل‌های پیش‌بینی تلاطم چه می‌توان گفت؟ توضیح دهید. </vt:lpstr>
      <vt:lpstr>11. برای استفاده از روش حداکثر درست‌نمایی چه مفروضاتی لحاظ می‌شود؟ این روش برچه اساسی پارامترها را تخمین می‌زند؟</vt:lpstr>
      <vt:lpstr>12."براساس شواهد توزیع سری بازدۀ مالی نرمال غیرشرطی است." صحت و سقم این گزاره را بررسی کنید. </vt:lpstr>
      <vt:lpstr>با تشکر</vt:lpstr>
    </vt:vector>
  </TitlesOfParts>
  <Company>Kananga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Finance</dc:title>
  <dc:creator>Baron Samedi</dc:creator>
  <cp:lastModifiedBy>radpour</cp:lastModifiedBy>
  <cp:revision>344</cp:revision>
  <dcterms:created xsi:type="dcterms:W3CDTF">2007-03-04T21:18:44Z</dcterms:created>
  <dcterms:modified xsi:type="dcterms:W3CDTF">2012-02-21T20:26:27Z</dcterms:modified>
</cp:coreProperties>
</file>